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6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Lst>
  <p:sldSz cy="5143500" cx="9144000"/>
  <p:notesSz cx="6858000" cy="9144000"/>
  <p:embeddedFontLst>
    <p:embeddedFont>
      <p:font typeface="Proxima Nova"/>
      <p:regular r:id="rId24"/>
      <p:bold r:id="rId25"/>
      <p:italic r:id="rId26"/>
      <p:boldItalic r:id="rId27"/>
    </p:embeddedFont>
    <p:embeddedFont>
      <p:font typeface="Roboto"/>
      <p:regular r:id="rId28"/>
      <p:bold r:id="rId29"/>
      <p:italic r:id="rId30"/>
      <p:boldItalic r:id="rId31"/>
    </p:embeddedFont>
    <p:embeddedFont>
      <p:font typeface="Montserrat"/>
      <p:regular r:id="rId32"/>
      <p:bold r:id="rId33"/>
      <p:italic r:id="rId34"/>
      <p:boldItalic r:id="rId35"/>
    </p:embeddedFont>
    <p:embeddedFont>
      <p:font typeface="Lato"/>
      <p:regular r:id="rId36"/>
      <p:bold r:id="rId37"/>
      <p:italic r:id="rId38"/>
      <p:boldItalic r:id="rId39"/>
    </p:embeddedFont>
    <p:embeddedFont>
      <p:font typeface="Average"/>
      <p:regular r:id="rId4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Average-regular.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ProximaNova-regular.fntdata"/><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ProximaNova-italic.fntdata"/><Relationship Id="rId25" Type="http://schemas.openxmlformats.org/officeDocument/2006/relationships/font" Target="fonts/ProximaNova-bold.fntdata"/><Relationship Id="rId28" Type="http://schemas.openxmlformats.org/officeDocument/2006/relationships/font" Target="fonts/Roboto-regular.fntdata"/><Relationship Id="rId27" Type="http://schemas.openxmlformats.org/officeDocument/2006/relationships/font" Target="fonts/ProximaNova-bold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oboto-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oboto-boldItalic.fntdata"/><Relationship Id="rId30" Type="http://schemas.openxmlformats.org/officeDocument/2006/relationships/font" Target="fonts/Roboto-italic.fntdata"/><Relationship Id="rId11" Type="http://schemas.openxmlformats.org/officeDocument/2006/relationships/slide" Target="slides/slide6.xml"/><Relationship Id="rId33" Type="http://schemas.openxmlformats.org/officeDocument/2006/relationships/font" Target="fonts/Montserrat-bold.fntdata"/><Relationship Id="rId10" Type="http://schemas.openxmlformats.org/officeDocument/2006/relationships/slide" Target="slides/slide5.xml"/><Relationship Id="rId32" Type="http://schemas.openxmlformats.org/officeDocument/2006/relationships/font" Target="fonts/Montserrat-regular.fntdata"/><Relationship Id="rId13" Type="http://schemas.openxmlformats.org/officeDocument/2006/relationships/slide" Target="slides/slide8.xml"/><Relationship Id="rId35" Type="http://schemas.openxmlformats.org/officeDocument/2006/relationships/font" Target="fonts/Montserrat-boldItalic.fntdata"/><Relationship Id="rId12" Type="http://schemas.openxmlformats.org/officeDocument/2006/relationships/slide" Target="slides/slide7.xml"/><Relationship Id="rId34" Type="http://schemas.openxmlformats.org/officeDocument/2006/relationships/font" Target="fonts/Montserrat-italic.fntdata"/><Relationship Id="rId15" Type="http://schemas.openxmlformats.org/officeDocument/2006/relationships/slide" Target="slides/slide10.xml"/><Relationship Id="rId37" Type="http://schemas.openxmlformats.org/officeDocument/2006/relationships/font" Target="fonts/Lato-bold.fntdata"/><Relationship Id="rId14" Type="http://schemas.openxmlformats.org/officeDocument/2006/relationships/slide" Target="slides/slide9.xml"/><Relationship Id="rId36" Type="http://schemas.openxmlformats.org/officeDocument/2006/relationships/font" Target="fonts/Lato-regular.fntdata"/><Relationship Id="rId17" Type="http://schemas.openxmlformats.org/officeDocument/2006/relationships/slide" Target="slides/slide12.xml"/><Relationship Id="rId39" Type="http://schemas.openxmlformats.org/officeDocument/2006/relationships/font" Target="fonts/Lato-boldItalic.fntdata"/><Relationship Id="rId16" Type="http://schemas.openxmlformats.org/officeDocument/2006/relationships/slide" Target="slides/slide11.xml"/><Relationship Id="rId38" Type="http://schemas.openxmlformats.org/officeDocument/2006/relationships/font" Target="fonts/Lato-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4" name="Shape 224"/>
        <p:cNvGrpSpPr/>
        <p:nvPr/>
      </p:nvGrpSpPr>
      <p:grpSpPr>
        <a:xfrm>
          <a:off x="0" y="0"/>
          <a:ext cx="0" cy="0"/>
          <a:chOff x="0" y="0"/>
          <a:chExt cx="0" cy="0"/>
        </a:xfrm>
      </p:grpSpPr>
      <p:sp>
        <p:nvSpPr>
          <p:cNvPr id="225" name="Google Shape;225;g1f87997393_0_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f87997393_0_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3" name="Shape 313"/>
        <p:cNvGrpSpPr/>
        <p:nvPr/>
      </p:nvGrpSpPr>
      <p:grpSpPr>
        <a:xfrm>
          <a:off x="0" y="0"/>
          <a:ext cx="0" cy="0"/>
          <a:chOff x="0" y="0"/>
          <a:chExt cx="0" cy="0"/>
        </a:xfrm>
      </p:grpSpPr>
      <p:sp>
        <p:nvSpPr>
          <p:cNvPr id="314" name="Google Shape;314;g1f87997393_0_8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1f87997393_0_8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0" name="Shape 320"/>
        <p:cNvGrpSpPr/>
        <p:nvPr/>
      </p:nvGrpSpPr>
      <p:grpSpPr>
        <a:xfrm>
          <a:off x="0" y="0"/>
          <a:ext cx="0" cy="0"/>
          <a:chOff x="0" y="0"/>
          <a:chExt cx="0" cy="0"/>
        </a:xfrm>
      </p:grpSpPr>
      <p:sp>
        <p:nvSpPr>
          <p:cNvPr id="321" name="Google Shape;321;g1f87997393_0_9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1f87997393_0_9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6" name="Shape 326"/>
        <p:cNvGrpSpPr/>
        <p:nvPr/>
      </p:nvGrpSpPr>
      <p:grpSpPr>
        <a:xfrm>
          <a:off x="0" y="0"/>
          <a:ext cx="0" cy="0"/>
          <a:chOff x="0" y="0"/>
          <a:chExt cx="0" cy="0"/>
        </a:xfrm>
      </p:grpSpPr>
      <p:sp>
        <p:nvSpPr>
          <p:cNvPr id="327" name="Google Shape;327;g1f87997393_0_10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1f87997393_0_10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4" name="Shape 364"/>
        <p:cNvGrpSpPr/>
        <p:nvPr/>
      </p:nvGrpSpPr>
      <p:grpSpPr>
        <a:xfrm>
          <a:off x="0" y="0"/>
          <a:ext cx="0" cy="0"/>
          <a:chOff x="0" y="0"/>
          <a:chExt cx="0" cy="0"/>
        </a:xfrm>
      </p:grpSpPr>
      <p:sp>
        <p:nvSpPr>
          <p:cNvPr id="365" name="Google Shape;365;g1f87997393_0_12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1f87997393_0_12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1" name="Shape 381"/>
        <p:cNvGrpSpPr/>
        <p:nvPr/>
      </p:nvGrpSpPr>
      <p:grpSpPr>
        <a:xfrm>
          <a:off x="0" y="0"/>
          <a:ext cx="0" cy="0"/>
          <a:chOff x="0" y="0"/>
          <a:chExt cx="0" cy="0"/>
        </a:xfrm>
      </p:grpSpPr>
      <p:sp>
        <p:nvSpPr>
          <p:cNvPr id="382" name="Google Shape;382;g489285961a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489285961a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8" name="Shape 388"/>
        <p:cNvGrpSpPr/>
        <p:nvPr/>
      </p:nvGrpSpPr>
      <p:grpSpPr>
        <a:xfrm>
          <a:off x="0" y="0"/>
          <a:ext cx="0" cy="0"/>
          <a:chOff x="0" y="0"/>
          <a:chExt cx="0" cy="0"/>
        </a:xfrm>
      </p:grpSpPr>
      <p:sp>
        <p:nvSpPr>
          <p:cNvPr id="389" name="Google Shape;389;g489285961a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0" name="Google Shape;390;g489285961a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5" name="Shape 395"/>
        <p:cNvGrpSpPr/>
        <p:nvPr/>
      </p:nvGrpSpPr>
      <p:grpSpPr>
        <a:xfrm>
          <a:off x="0" y="0"/>
          <a:ext cx="0" cy="0"/>
          <a:chOff x="0" y="0"/>
          <a:chExt cx="0" cy="0"/>
        </a:xfrm>
      </p:grpSpPr>
      <p:sp>
        <p:nvSpPr>
          <p:cNvPr id="396" name="Google Shape;396;g1f87997393_0_12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7" name="Google Shape;397;g1f87997393_0_12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7" name="Shape 407"/>
        <p:cNvGrpSpPr/>
        <p:nvPr/>
      </p:nvGrpSpPr>
      <p:grpSpPr>
        <a:xfrm>
          <a:off x="0" y="0"/>
          <a:ext cx="0" cy="0"/>
          <a:chOff x="0" y="0"/>
          <a:chExt cx="0" cy="0"/>
        </a:xfrm>
      </p:grpSpPr>
      <p:sp>
        <p:nvSpPr>
          <p:cNvPr id="408" name="Google Shape;408;g1f87997393_0_13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9" name="Google Shape;409;g1f87997393_0_13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7" name="Shape 437"/>
        <p:cNvGrpSpPr/>
        <p:nvPr/>
      </p:nvGrpSpPr>
      <p:grpSpPr>
        <a:xfrm>
          <a:off x="0" y="0"/>
          <a:ext cx="0" cy="0"/>
          <a:chOff x="0" y="0"/>
          <a:chExt cx="0" cy="0"/>
        </a:xfrm>
      </p:grpSpPr>
      <p:sp>
        <p:nvSpPr>
          <p:cNvPr id="438" name="Google Shape;438;g1f87997393_0_15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9" name="Google Shape;439;g1f87997393_0_15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1" name="Shape 231"/>
        <p:cNvGrpSpPr/>
        <p:nvPr/>
      </p:nvGrpSpPr>
      <p:grpSpPr>
        <a:xfrm>
          <a:off x="0" y="0"/>
          <a:ext cx="0" cy="0"/>
          <a:chOff x="0" y="0"/>
          <a:chExt cx="0" cy="0"/>
        </a:xfrm>
      </p:grpSpPr>
      <p:sp>
        <p:nvSpPr>
          <p:cNvPr id="232" name="Google Shape;232;g1f87997393_0_7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1f87997393_0_7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0" name="Shape 250"/>
        <p:cNvGrpSpPr/>
        <p:nvPr/>
      </p:nvGrpSpPr>
      <p:grpSpPr>
        <a:xfrm>
          <a:off x="0" y="0"/>
          <a:ext cx="0" cy="0"/>
          <a:chOff x="0" y="0"/>
          <a:chExt cx="0" cy="0"/>
        </a:xfrm>
      </p:grpSpPr>
      <p:sp>
        <p:nvSpPr>
          <p:cNvPr id="251" name="Google Shape;251;g1f87997393_0_8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1f87997393_0_8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6" name="Shape 256"/>
        <p:cNvGrpSpPr/>
        <p:nvPr/>
      </p:nvGrpSpPr>
      <p:grpSpPr>
        <a:xfrm>
          <a:off x="0" y="0"/>
          <a:ext cx="0" cy="0"/>
          <a:chOff x="0" y="0"/>
          <a:chExt cx="0" cy="0"/>
        </a:xfrm>
      </p:grpSpPr>
      <p:sp>
        <p:nvSpPr>
          <p:cNvPr id="257" name="Google Shape;257;g1f87997393_0_8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1f87997393_0_8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8" name="Shape 268"/>
        <p:cNvGrpSpPr/>
        <p:nvPr/>
      </p:nvGrpSpPr>
      <p:grpSpPr>
        <a:xfrm>
          <a:off x="0" y="0"/>
          <a:ext cx="0" cy="0"/>
          <a:chOff x="0" y="0"/>
          <a:chExt cx="0" cy="0"/>
        </a:xfrm>
      </p:grpSpPr>
      <p:sp>
        <p:nvSpPr>
          <p:cNvPr id="269" name="Google Shape;269;g48912c499d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48912c499d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0" name="Shape 280"/>
        <p:cNvGrpSpPr/>
        <p:nvPr/>
      </p:nvGrpSpPr>
      <p:grpSpPr>
        <a:xfrm>
          <a:off x="0" y="0"/>
          <a:ext cx="0" cy="0"/>
          <a:chOff x="0" y="0"/>
          <a:chExt cx="0" cy="0"/>
        </a:xfrm>
      </p:grpSpPr>
      <p:sp>
        <p:nvSpPr>
          <p:cNvPr id="281" name="Google Shape;281;g1f87997393_0_8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1f87997393_0_8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8" name="Shape 288"/>
        <p:cNvGrpSpPr/>
        <p:nvPr/>
      </p:nvGrpSpPr>
      <p:grpSpPr>
        <a:xfrm>
          <a:off x="0" y="0"/>
          <a:ext cx="0" cy="0"/>
          <a:chOff x="0" y="0"/>
          <a:chExt cx="0" cy="0"/>
        </a:xfrm>
      </p:grpSpPr>
      <p:sp>
        <p:nvSpPr>
          <p:cNvPr id="289" name="Google Shape;289;g489285961a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489285961a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5" name="Shape 295"/>
        <p:cNvGrpSpPr/>
        <p:nvPr/>
      </p:nvGrpSpPr>
      <p:grpSpPr>
        <a:xfrm>
          <a:off x="0" y="0"/>
          <a:ext cx="0" cy="0"/>
          <a:chOff x="0" y="0"/>
          <a:chExt cx="0" cy="0"/>
        </a:xfrm>
      </p:grpSpPr>
      <p:sp>
        <p:nvSpPr>
          <p:cNvPr id="296" name="Google Shape;296;g1f87997393_0_8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1f87997393_0_8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6" name="Shape 306"/>
        <p:cNvGrpSpPr/>
        <p:nvPr/>
      </p:nvGrpSpPr>
      <p:grpSpPr>
        <a:xfrm>
          <a:off x="0" y="0"/>
          <a:ext cx="0" cy="0"/>
          <a:chOff x="0" y="0"/>
          <a:chExt cx="0" cy="0"/>
        </a:xfrm>
      </p:grpSpPr>
      <p:sp>
        <p:nvSpPr>
          <p:cNvPr id="307" name="Google Shape;307;g48912c499d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48912c499d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2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 Id="rId6" Type="http://schemas.openxmlformats.org/officeDocument/2006/relationships/slide" Target="/ppt/slides/slide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pic>
        <p:nvPicPr>
          <p:cNvPr descr="offset_comp_406605.jpg" id="10" name="Google Shape;10;p2"/>
          <p:cNvPicPr preferRelativeResize="0"/>
          <p:nvPr/>
        </p:nvPicPr>
        <p:blipFill rotWithShape="1">
          <a:blip r:embed="rId2">
            <a:alphaModFix amt="66000"/>
          </a:blip>
          <a:srcRect b="39565" l="20991" r="40112" t="2690"/>
          <a:stretch/>
        </p:blipFill>
        <p:spPr>
          <a:xfrm>
            <a:off x="0" y="0"/>
            <a:ext cx="5157900" cy="5143500"/>
          </a:xfrm>
          <a:prstGeom prst="rtTriangle">
            <a:avLst/>
          </a:prstGeom>
          <a:noFill/>
          <a:ln>
            <a:noFill/>
          </a:ln>
        </p:spPr>
      </p:pic>
      <p:pic>
        <p:nvPicPr>
          <p:cNvPr descr="offset_comp_342327_edtied.jpg" id="11" name="Google Shape;11;p2"/>
          <p:cNvPicPr preferRelativeResize="0"/>
          <p:nvPr/>
        </p:nvPicPr>
        <p:blipFill rotWithShape="1">
          <a:blip r:embed="rId3">
            <a:alphaModFix amt="31000"/>
          </a:blip>
          <a:srcRect b="11297" l="14009" r="43289" t="35833"/>
          <a:stretch/>
        </p:blipFill>
        <p:spPr>
          <a:xfrm rot="10800000">
            <a:off x="6976800" y="-25"/>
            <a:ext cx="2167200" cy="2012700"/>
          </a:xfrm>
          <a:prstGeom prst="rtTriangle">
            <a:avLst/>
          </a:prstGeom>
          <a:noFill/>
          <a:ln>
            <a:noFill/>
          </a:ln>
        </p:spPr>
      </p:pic>
      <p:sp>
        <p:nvSpPr>
          <p:cNvPr id="12" name="Google Shape;12;p2"/>
          <p:cNvSpPr txBox="1"/>
          <p:nvPr>
            <p:ph type="ctrTitle"/>
          </p:nvPr>
        </p:nvSpPr>
        <p:spPr>
          <a:xfrm>
            <a:off x="3537150" y="1578400"/>
            <a:ext cx="5017500" cy="1578900"/>
          </a:xfrm>
          <a:prstGeom prst="rect">
            <a:avLst/>
          </a:prstGeom>
        </p:spPr>
        <p:txBody>
          <a:bodyPr anchorCtr="0" anchor="t" bIns="91425" lIns="91425" spcFirstLastPara="1" rIns="91425" wrap="square" tIns="91425"/>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3" name="Google Shape;13;p2"/>
          <p:cNvSpPr txBox="1"/>
          <p:nvPr>
            <p:ph idx="1" type="subTitle"/>
          </p:nvPr>
        </p:nvSpPr>
        <p:spPr>
          <a:xfrm>
            <a:off x="5083950" y="3924925"/>
            <a:ext cx="3470700" cy="506100"/>
          </a:xfrm>
          <a:prstGeom prst="rect">
            <a:avLst/>
          </a:prstGeom>
        </p:spPr>
        <p:txBody>
          <a:bodyPr anchorCtr="0" anchor="t" bIns="91425" lIns="91425" spcFirstLastPara="1" rIns="91425" wrap="square" tIns="91425"/>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5" name="Google Shape;15;p2"/>
          <p:cNvSpPr/>
          <p:nvPr/>
        </p:nvSpPr>
        <p:spPr>
          <a:xfrm rot="-5400000">
            <a:off x="5846" y="-4836"/>
            <a:ext cx="22914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flipH="1">
            <a:off x="652821" y="576768"/>
            <a:ext cx="2300100" cy="22914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135" name="Shape 135"/>
        <p:cNvGrpSpPr/>
        <p:nvPr/>
      </p:nvGrpSpPr>
      <p:grpSpPr>
        <a:xfrm>
          <a:off x="0" y="0"/>
          <a:ext cx="0" cy="0"/>
          <a:chOff x="0" y="0"/>
          <a:chExt cx="0" cy="0"/>
        </a:xfrm>
      </p:grpSpPr>
      <p:sp>
        <p:nvSpPr>
          <p:cNvPr id="136" name="Google Shape;136;p11">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1">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1">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1">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 name="Google Shape;140;p11"/>
          <p:cNvGrpSpPr/>
          <p:nvPr/>
        </p:nvGrpSpPr>
        <p:grpSpPr>
          <a:xfrm>
            <a:off x="4406400" y="0"/>
            <a:ext cx="4737600" cy="5143500"/>
            <a:chOff x="4406400" y="0"/>
            <a:chExt cx="4737600" cy="5143500"/>
          </a:xfrm>
        </p:grpSpPr>
        <p:sp>
          <p:nvSpPr>
            <p:cNvPr id="141" name="Google Shape;141;p11"/>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1"/>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1"/>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1"/>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1"/>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1"/>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1"/>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1"/>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9" name="Google Shape;159;p11"/>
          <p:cNvSpPr txBox="1"/>
          <p:nvPr>
            <p:ph type="title"/>
          </p:nvPr>
        </p:nvSpPr>
        <p:spPr>
          <a:xfrm>
            <a:off x="823850" y="866775"/>
            <a:ext cx="4587000" cy="3521100"/>
          </a:xfrm>
          <a:prstGeom prst="rect">
            <a:avLst/>
          </a:prstGeom>
        </p:spPr>
        <p:txBody>
          <a:bodyPr anchorCtr="0" anchor="ctr"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60" name="Google Shape;160;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161" name="Shape 161"/>
        <p:cNvGrpSpPr/>
        <p:nvPr/>
      </p:nvGrpSpPr>
      <p:grpSpPr>
        <a:xfrm>
          <a:off x="0" y="0"/>
          <a:ext cx="0" cy="0"/>
          <a:chOff x="0" y="0"/>
          <a:chExt cx="0" cy="0"/>
        </a:xfrm>
      </p:grpSpPr>
      <p:sp>
        <p:nvSpPr>
          <p:cNvPr id="162" name="Google Shape;162;p12">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2">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2">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2">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6" name="Google Shape;166;p12"/>
          <p:cNvGrpSpPr/>
          <p:nvPr/>
        </p:nvGrpSpPr>
        <p:grpSpPr>
          <a:xfrm>
            <a:off x="0" y="381001"/>
            <a:ext cx="1037850" cy="1016287"/>
            <a:chOff x="0" y="381001"/>
            <a:chExt cx="1037850" cy="1016287"/>
          </a:xfrm>
        </p:grpSpPr>
        <p:sp>
          <p:nvSpPr>
            <p:cNvPr id="167" name="Google Shape;167;p12"/>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2"/>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9" name="Google Shape;169;p12"/>
          <p:cNvSpPr txBox="1"/>
          <p:nvPr>
            <p:ph type="title"/>
          </p:nvPr>
        </p:nvSpPr>
        <p:spPr>
          <a:xfrm>
            <a:off x="1297500" y="1658325"/>
            <a:ext cx="3036300" cy="1751700"/>
          </a:xfrm>
          <a:prstGeom prst="rect">
            <a:avLst/>
          </a:prstGeom>
        </p:spPr>
        <p:txBody>
          <a:bodyPr anchorCtr="0" anchor="t"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70" name="Google Shape;170;p12"/>
          <p:cNvSpPr txBox="1"/>
          <p:nvPr>
            <p:ph idx="1" type="subTitle"/>
          </p:nvPr>
        </p:nvSpPr>
        <p:spPr>
          <a:xfrm>
            <a:off x="1297500" y="3538000"/>
            <a:ext cx="3036300" cy="506100"/>
          </a:xfrm>
          <a:prstGeom prst="rect">
            <a:avLst/>
          </a:prstGeom>
        </p:spPr>
        <p:txBody>
          <a:bodyPr anchorCtr="0" anchor="t" bIns="91425" lIns="91425" spcFirstLastPara="1" rIns="91425" wrap="square" tIns="91425"/>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71" name="Google Shape;171;p12"/>
          <p:cNvSpPr txBox="1"/>
          <p:nvPr>
            <p:ph idx="2" type="body"/>
          </p:nvPr>
        </p:nvSpPr>
        <p:spPr>
          <a:xfrm>
            <a:off x="4648200" y="1696600"/>
            <a:ext cx="3676800" cy="23475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72" name="Google Shape;172;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173" name="Shape 173"/>
        <p:cNvGrpSpPr/>
        <p:nvPr/>
      </p:nvGrpSpPr>
      <p:grpSpPr>
        <a:xfrm>
          <a:off x="0" y="0"/>
          <a:ext cx="0" cy="0"/>
          <a:chOff x="0" y="0"/>
          <a:chExt cx="0" cy="0"/>
        </a:xfrm>
      </p:grpSpPr>
      <p:grpSp>
        <p:nvGrpSpPr>
          <p:cNvPr id="174" name="Google Shape;174;p13"/>
          <p:cNvGrpSpPr/>
          <p:nvPr/>
        </p:nvGrpSpPr>
        <p:grpSpPr>
          <a:xfrm>
            <a:off x="0" y="4128572"/>
            <a:ext cx="698925" cy="684657"/>
            <a:chOff x="0" y="3785672"/>
            <a:chExt cx="698925" cy="684657"/>
          </a:xfrm>
        </p:grpSpPr>
        <p:sp>
          <p:nvSpPr>
            <p:cNvPr id="175" name="Google Shape;175;p13"/>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3"/>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7" name="Google Shape;177;p13"/>
          <p:cNvSpPr txBox="1"/>
          <p:nvPr>
            <p:ph idx="1" type="body"/>
          </p:nvPr>
        </p:nvSpPr>
        <p:spPr>
          <a:xfrm>
            <a:off x="812725" y="4305375"/>
            <a:ext cx="6936000" cy="5238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300"/>
              <a:buNone/>
              <a:defRPr/>
            </a:lvl1pPr>
          </a:lstStyle>
          <a:p/>
        </p:txBody>
      </p:sp>
      <p:sp>
        <p:nvSpPr>
          <p:cNvPr id="178" name="Google Shape;178;p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79" name="Google Shape;179;p13">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3">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3">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3">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183" name="Shape 183"/>
        <p:cNvGrpSpPr/>
        <p:nvPr/>
      </p:nvGrpSpPr>
      <p:grpSpPr>
        <a:xfrm>
          <a:off x="0" y="0"/>
          <a:ext cx="0" cy="0"/>
          <a:chOff x="0" y="0"/>
          <a:chExt cx="0" cy="0"/>
        </a:xfrm>
      </p:grpSpPr>
      <p:grpSp>
        <p:nvGrpSpPr>
          <p:cNvPr id="184" name="Google Shape;184;p14"/>
          <p:cNvGrpSpPr/>
          <p:nvPr/>
        </p:nvGrpSpPr>
        <p:grpSpPr>
          <a:xfrm>
            <a:off x="4406400" y="0"/>
            <a:ext cx="4737600" cy="5143065"/>
            <a:chOff x="4406400" y="0"/>
            <a:chExt cx="4737600" cy="5143065"/>
          </a:xfrm>
        </p:grpSpPr>
        <p:sp>
          <p:nvSpPr>
            <p:cNvPr id="185" name="Google Shape;185;p1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3" name="Google Shape;203;p14"/>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204" name="Google Shape;204;p14"/>
          <p:cNvSpPr txBox="1"/>
          <p:nvPr>
            <p:ph idx="1" type="body"/>
          </p:nvPr>
        </p:nvSpPr>
        <p:spPr>
          <a:xfrm>
            <a:off x="823850" y="2643124"/>
            <a:ext cx="4776000" cy="12189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205" name="Google Shape;205;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206" name="Google Shape;206;p14">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4">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4">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4">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210" name="Shape 210"/>
        <p:cNvGrpSpPr/>
        <p:nvPr/>
      </p:nvGrpSpPr>
      <p:grpSpPr>
        <a:xfrm>
          <a:off x="0" y="0"/>
          <a:ext cx="0" cy="0"/>
          <a:chOff x="0" y="0"/>
          <a:chExt cx="0" cy="0"/>
        </a:xfrm>
      </p:grpSpPr>
      <p:sp>
        <p:nvSpPr>
          <p:cNvPr id="211" name="Google Shape;211;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_alt3">
  <p:cSld name="TITLE_AND_BODY_1">
    <p:spTree>
      <p:nvGrpSpPr>
        <p:cNvPr id="212" name="Shape 212"/>
        <p:cNvGrpSpPr/>
        <p:nvPr/>
      </p:nvGrpSpPr>
      <p:grpSpPr>
        <a:xfrm>
          <a:off x="0" y="0"/>
          <a:ext cx="0" cy="0"/>
          <a:chOff x="0" y="0"/>
          <a:chExt cx="0" cy="0"/>
        </a:xfrm>
      </p:grpSpPr>
      <p:pic>
        <p:nvPicPr>
          <p:cNvPr descr="offset_comp_343059.jpg" id="213" name="Google Shape;213;p16"/>
          <p:cNvPicPr preferRelativeResize="0"/>
          <p:nvPr/>
        </p:nvPicPr>
        <p:blipFill rotWithShape="1">
          <a:blip r:embed="rId2">
            <a:alphaModFix amt="80000"/>
          </a:blip>
          <a:srcRect b="25870" l="30474" r="30474" t="11955"/>
          <a:stretch/>
        </p:blipFill>
        <p:spPr>
          <a:xfrm rot="-5400000">
            <a:off x="113630" y="-105700"/>
            <a:ext cx="5142300" cy="5364300"/>
          </a:xfrm>
          <a:prstGeom prst="diagStripe">
            <a:avLst>
              <a:gd fmla="val 50343" name="adj"/>
            </a:avLst>
          </a:prstGeom>
          <a:noFill/>
          <a:ln>
            <a:noFill/>
          </a:ln>
        </p:spPr>
      </p:pic>
      <p:sp>
        <p:nvSpPr>
          <p:cNvPr id="214" name="Google Shape;214;p16"/>
          <p:cNvSpPr txBox="1"/>
          <p:nvPr>
            <p:ph type="title"/>
          </p:nvPr>
        </p:nvSpPr>
        <p:spPr>
          <a:xfrm>
            <a:off x="1297500" y="393750"/>
            <a:ext cx="7038900" cy="914100"/>
          </a:xfrm>
          <a:prstGeom prst="rect">
            <a:avLst/>
          </a:prstGeom>
        </p:spPr>
        <p:txBody>
          <a:bodyPr anchorCtr="0" anchor="t" bIns="91425" lIns="91425" spcFirstLastPara="1" rIns="91425" wrap="square" tIns="91425"/>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15" name="Google Shape;215;p16"/>
          <p:cNvSpPr txBox="1"/>
          <p:nvPr>
            <p:ph idx="1" type="body"/>
          </p:nvPr>
        </p:nvSpPr>
        <p:spPr>
          <a:xfrm>
            <a:off x="4018025" y="1567550"/>
            <a:ext cx="4318500" cy="1766700"/>
          </a:xfrm>
          <a:prstGeom prst="rect">
            <a:avLst/>
          </a:prstGeom>
        </p:spPr>
        <p:txBody>
          <a:bodyPr anchorCtr="0" anchor="t" bIns="91425" lIns="91425" spcFirstLastPara="1" rIns="91425" wrap="square" tIns="91425"/>
          <a:lstStyle>
            <a:lvl1pPr indent="-311150" lvl="0" marL="457200" rtl="0">
              <a:spcBef>
                <a:spcPts val="0"/>
              </a:spcBef>
              <a:spcAft>
                <a:spcPts val="0"/>
              </a:spcAft>
              <a:buClr>
                <a:schemeClr val="dk2"/>
              </a:buClr>
              <a:buSzPts val="1300"/>
              <a:buChar char="●"/>
              <a:defRPr>
                <a:solidFill>
                  <a:schemeClr val="dk2"/>
                </a:solidFill>
              </a:defRPr>
            </a:lvl1pPr>
            <a:lvl2pPr indent="-298450" lvl="1" marL="914400" rtl="0">
              <a:spcBef>
                <a:spcPts val="1600"/>
              </a:spcBef>
              <a:spcAft>
                <a:spcPts val="0"/>
              </a:spcAft>
              <a:buClr>
                <a:schemeClr val="dk2"/>
              </a:buClr>
              <a:buSzPts val="1100"/>
              <a:buChar char="○"/>
              <a:defRPr>
                <a:solidFill>
                  <a:schemeClr val="dk2"/>
                </a:solidFill>
              </a:defRPr>
            </a:lvl2pPr>
            <a:lvl3pPr indent="-298450" lvl="2" marL="1371600" rtl="0">
              <a:spcBef>
                <a:spcPts val="1600"/>
              </a:spcBef>
              <a:spcAft>
                <a:spcPts val="0"/>
              </a:spcAft>
              <a:buClr>
                <a:schemeClr val="dk2"/>
              </a:buClr>
              <a:buSzPts val="1100"/>
              <a:buChar char="■"/>
              <a:defRPr>
                <a:solidFill>
                  <a:schemeClr val="dk2"/>
                </a:solidFill>
              </a:defRPr>
            </a:lvl3pPr>
            <a:lvl4pPr indent="-298450" lvl="3" marL="1828800" rtl="0">
              <a:spcBef>
                <a:spcPts val="1600"/>
              </a:spcBef>
              <a:spcAft>
                <a:spcPts val="0"/>
              </a:spcAft>
              <a:buClr>
                <a:schemeClr val="dk2"/>
              </a:buClr>
              <a:buSzPts val="1100"/>
              <a:buChar char="●"/>
              <a:defRPr>
                <a:solidFill>
                  <a:schemeClr val="dk2"/>
                </a:solidFill>
              </a:defRPr>
            </a:lvl4pPr>
            <a:lvl5pPr indent="-298450" lvl="4" marL="2286000" rtl="0">
              <a:spcBef>
                <a:spcPts val="1600"/>
              </a:spcBef>
              <a:spcAft>
                <a:spcPts val="0"/>
              </a:spcAft>
              <a:buClr>
                <a:schemeClr val="dk2"/>
              </a:buClr>
              <a:buSzPts val="1100"/>
              <a:buChar char="○"/>
              <a:defRPr>
                <a:solidFill>
                  <a:schemeClr val="dk2"/>
                </a:solidFill>
              </a:defRPr>
            </a:lvl5pPr>
            <a:lvl6pPr indent="-298450" lvl="5" marL="2743200" rtl="0">
              <a:spcBef>
                <a:spcPts val="1600"/>
              </a:spcBef>
              <a:spcAft>
                <a:spcPts val="0"/>
              </a:spcAft>
              <a:buClr>
                <a:schemeClr val="dk2"/>
              </a:buClr>
              <a:buSzPts val="1100"/>
              <a:buChar char="■"/>
              <a:defRPr>
                <a:solidFill>
                  <a:schemeClr val="dk2"/>
                </a:solidFill>
              </a:defRPr>
            </a:lvl6pPr>
            <a:lvl7pPr indent="-298450" lvl="6" marL="3200400" rtl="0">
              <a:spcBef>
                <a:spcPts val="1600"/>
              </a:spcBef>
              <a:spcAft>
                <a:spcPts val="0"/>
              </a:spcAft>
              <a:buClr>
                <a:schemeClr val="dk2"/>
              </a:buClr>
              <a:buSzPts val="1100"/>
              <a:buChar char="●"/>
              <a:defRPr>
                <a:solidFill>
                  <a:schemeClr val="dk2"/>
                </a:solidFill>
              </a:defRPr>
            </a:lvl7pPr>
            <a:lvl8pPr indent="-298450" lvl="7" marL="3657600" rtl="0">
              <a:spcBef>
                <a:spcPts val="1600"/>
              </a:spcBef>
              <a:spcAft>
                <a:spcPts val="0"/>
              </a:spcAft>
              <a:buClr>
                <a:schemeClr val="dk2"/>
              </a:buClr>
              <a:buSzPts val="1100"/>
              <a:buChar char="○"/>
              <a:defRPr>
                <a:solidFill>
                  <a:schemeClr val="dk2"/>
                </a:solidFill>
              </a:defRPr>
            </a:lvl8pPr>
            <a:lvl9pPr indent="-298450" lvl="8" marL="4114800" rtl="0">
              <a:spcBef>
                <a:spcPts val="1600"/>
              </a:spcBef>
              <a:spcAft>
                <a:spcPts val="1600"/>
              </a:spcAft>
              <a:buClr>
                <a:schemeClr val="dk2"/>
              </a:buClr>
              <a:buSzPts val="1100"/>
              <a:buChar char="■"/>
              <a:defRPr>
                <a:solidFill>
                  <a:schemeClr val="dk2"/>
                </a:solidFill>
              </a:defRPr>
            </a:lvl9pPr>
          </a:lstStyle>
          <a:p/>
        </p:txBody>
      </p:sp>
      <p:sp>
        <p:nvSpPr>
          <p:cNvPr id="216" name="Google Shape;216;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217" name="Google Shape;217;p16">
            <a:hlinkClick action="ppaction://hlinksldjump" r:id="rId3"/>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6">
            <a:hlinkClick action="ppaction://hlinksldjump" r:id="rId4"/>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6">
            <a:hlinkClick action="ppaction://hlinksldjump" r:id="rId5"/>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6">
            <a:hlinkClick action="ppaction://hlinksldjump" r:id="rId6"/>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1" name="Google Shape;221;p16"/>
          <p:cNvGrpSpPr/>
          <p:nvPr/>
        </p:nvGrpSpPr>
        <p:grpSpPr>
          <a:xfrm>
            <a:off x="0" y="381001"/>
            <a:ext cx="1037850" cy="1016287"/>
            <a:chOff x="0" y="381001"/>
            <a:chExt cx="1037850" cy="1016287"/>
          </a:xfrm>
        </p:grpSpPr>
        <p:sp>
          <p:nvSpPr>
            <p:cNvPr id="222" name="Google Shape;222;p1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7" name="Shape 17"/>
        <p:cNvGrpSpPr/>
        <p:nvPr/>
      </p:nvGrpSpPr>
      <p:grpSpPr>
        <a:xfrm>
          <a:off x="0" y="0"/>
          <a:ext cx="0" cy="0"/>
          <a:chOff x="0" y="0"/>
          <a:chExt cx="0" cy="0"/>
        </a:xfrm>
      </p:grpSpPr>
      <p:grpSp>
        <p:nvGrpSpPr>
          <p:cNvPr id="18" name="Google Shape;18;p3"/>
          <p:cNvGrpSpPr/>
          <p:nvPr/>
        </p:nvGrpSpPr>
        <p:grpSpPr>
          <a:xfrm>
            <a:off x="4406400" y="0"/>
            <a:ext cx="4737600" cy="5143065"/>
            <a:chOff x="4406400" y="0"/>
            <a:chExt cx="4737600" cy="5143065"/>
          </a:xfrm>
        </p:grpSpPr>
        <p:sp>
          <p:nvSpPr>
            <p:cNvPr id="19" name="Google Shape;19;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 name="Google Shape;37;p3"/>
          <p:cNvSpPr txBox="1"/>
          <p:nvPr>
            <p:ph type="title"/>
          </p:nvPr>
        </p:nvSpPr>
        <p:spPr>
          <a:xfrm>
            <a:off x="823850" y="2053000"/>
            <a:ext cx="4587000" cy="1148700"/>
          </a:xfrm>
          <a:prstGeom prst="rect">
            <a:avLst/>
          </a:prstGeom>
        </p:spPr>
        <p:txBody>
          <a:bodyPr anchorCtr="0" anchor="ctr"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8" name="Google Shape;38;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39" name="Google Shape;39;p3">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OC">
  <p:cSld name="SECTION_HEADER_1">
    <p:spTree>
      <p:nvGrpSpPr>
        <p:cNvPr id="43" name="Shape 43"/>
        <p:cNvGrpSpPr/>
        <p:nvPr/>
      </p:nvGrpSpPr>
      <p:grpSpPr>
        <a:xfrm>
          <a:off x="0" y="0"/>
          <a:ext cx="0" cy="0"/>
          <a:chOff x="0" y="0"/>
          <a:chExt cx="0" cy="0"/>
        </a:xfrm>
      </p:grpSpPr>
      <p:grpSp>
        <p:nvGrpSpPr>
          <p:cNvPr id="44" name="Google Shape;44;p4"/>
          <p:cNvGrpSpPr/>
          <p:nvPr/>
        </p:nvGrpSpPr>
        <p:grpSpPr>
          <a:xfrm>
            <a:off x="4406400" y="0"/>
            <a:ext cx="4737600" cy="5143065"/>
            <a:chOff x="4406400" y="0"/>
            <a:chExt cx="4737600" cy="5143065"/>
          </a:xfrm>
        </p:grpSpPr>
        <p:sp>
          <p:nvSpPr>
            <p:cNvPr id="45" name="Google Shape;45;p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 name="Google Shape;63;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64" name="Google Shape;64;p4"/>
          <p:cNvSpPr txBox="1"/>
          <p:nvPr>
            <p:ph type="title"/>
          </p:nvPr>
        </p:nvSpPr>
        <p:spPr>
          <a:xfrm>
            <a:off x="1297500" y="393750"/>
            <a:ext cx="7038900" cy="914100"/>
          </a:xfrm>
          <a:prstGeom prst="rect">
            <a:avLst/>
          </a:prstGeom>
        </p:spPr>
        <p:txBody>
          <a:bodyPr anchorCtr="0" anchor="t" bIns="91425" lIns="91425" spcFirstLastPara="1" rIns="91425" wrap="square" tIns="91425"/>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65" name="Shape 65"/>
        <p:cNvGrpSpPr/>
        <p:nvPr/>
      </p:nvGrpSpPr>
      <p:grpSpPr>
        <a:xfrm>
          <a:off x="0" y="0"/>
          <a:ext cx="0" cy="0"/>
          <a:chOff x="0" y="0"/>
          <a:chExt cx="0" cy="0"/>
        </a:xfrm>
      </p:grpSpPr>
      <p:sp>
        <p:nvSpPr>
          <p:cNvPr id="66" name="Google Shape;66;p5">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5">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5">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5">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 name="Google Shape;70;p5"/>
          <p:cNvGrpSpPr/>
          <p:nvPr/>
        </p:nvGrpSpPr>
        <p:grpSpPr>
          <a:xfrm>
            <a:off x="0" y="381001"/>
            <a:ext cx="1037850" cy="1016287"/>
            <a:chOff x="0" y="381001"/>
            <a:chExt cx="1037850" cy="1016287"/>
          </a:xfrm>
        </p:grpSpPr>
        <p:sp>
          <p:nvSpPr>
            <p:cNvPr id="71" name="Google Shape;71;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 name="Google Shape;73;p5"/>
          <p:cNvSpPr txBox="1"/>
          <p:nvPr>
            <p:ph type="title"/>
          </p:nvPr>
        </p:nvSpPr>
        <p:spPr>
          <a:xfrm>
            <a:off x="1297500" y="393750"/>
            <a:ext cx="7038900" cy="914100"/>
          </a:xfrm>
          <a:prstGeom prst="rect">
            <a:avLst/>
          </a:prstGeom>
        </p:spPr>
        <p:txBody>
          <a:bodyPr anchorCtr="0" anchor="t"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74" name="Google Shape;74;p5"/>
          <p:cNvSpPr txBox="1"/>
          <p:nvPr>
            <p:ph idx="1" type="body"/>
          </p:nvPr>
        </p:nvSpPr>
        <p:spPr>
          <a:xfrm>
            <a:off x="1297500" y="1567550"/>
            <a:ext cx="7038900" cy="29112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75" name="Google Shape;7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_alt1">
  <p:cSld name="TITLE_AND_BODY_2">
    <p:spTree>
      <p:nvGrpSpPr>
        <p:cNvPr id="76" name="Shape 76"/>
        <p:cNvGrpSpPr/>
        <p:nvPr/>
      </p:nvGrpSpPr>
      <p:grpSpPr>
        <a:xfrm>
          <a:off x="0" y="0"/>
          <a:ext cx="0" cy="0"/>
          <a:chOff x="0" y="0"/>
          <a:chExt cx="0" cy="0"/>
        </a:xfrm>
      </p:grpSpPr>
      <p:sp>
        <p:nvSpPr>
          <p:cNvPr id="77" name="Google Shape;77;p6"/>
          <p:cNvSpPr txBox="1"/>
          <p:nvPr>
            <p:ph type="title"/>
          </p:nvPr>
        </p:nvSpPr>
        <p:spPr>
          <a:xfrm>
            <a:off x="361071" y="1924852"/>
            <a:ext cx="2304900" cy="1797300"/>
          </a:xfrm>
          <a:prstGeom prst="rect">
            <a:avLst/>
          </a:prstGeom>
        </p:spPr>
        <p:txBody>
          <a:bodyPr anchorCtr="0" anchor="t" bIns="91425" lIns="91425" spcFirstLastPara="1" rIns="91425" wrap="square" tIns="91425"/>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78" name="Google Shape;78;p6"/>
          <p:cNvSpPr/>
          <p:nvPr/>
        </p:nvSpPr>
        <p:spPr>
          <a:xfrm>
            <a:off x="4564200" y="0"/>
            <a:ext cx="45798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6"/>
          <p:cNvSpPr txBox="1"/>
          <p:nvPr>
            <p:ph idx="1" type="body"/>
          </p:nvPr>
        </p:nvSpPr>
        <p:spPr>
          <a:xfrm>
            <a:off x="6451271" y="1924850"/>
            <a:ext cx="2304900" cy="1797300"/>
          </a:xfrm>
          <a:prstGeom prst="rect">
            <a:avLst/>
          </a:prstGeom>
        </p:spPr>
        <p:txBody>
          <a:bodyPr anchorCtr="0" anchor="t" bIns="91425" lIns="91425" spcFirstLastPara="1" rIns="91425" wrap="square" tIns="91425"/>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
        <p:nvSpPr>
          <p:cNvPr id="80" name="Google Shape;80;p6">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6">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6">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6">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 name="Google Shape;84;p6"/>
          <p:cNvGrpSpPr/>
          <p:nvPr/>
        </p:nvGrpSpPr>
        <p:grpSpPr>
          <a:xfrm>
            <a:off x="0" y="381001"/>
            <a:ext cx="1037850" cy="1016287"/>
            <a:chOff x="0" y="381001"/>
            <a:chExt cx="1037850" cy="1016287"/>
          </a:xfrm>
        </p:grpSpPr>
        <p:sp>
          <p:nvSpPr>
            <p:cNvPr id="85" name="Google Shape;85;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 name="Google Shape;87;p6"/>
          <p:cNvSpPr txBox="1"/>
          <p:nvPr>
            <p:ph idx="2" type="title"/>
          </p:nvPr>
        </p:nvSpPr>
        <p:spPr>
          <a:xfrm>
            <a:off x="1297500" y="459490"/>
            <a:ext cx="3005700" cy="510900"/>
          </a:xfrm>
          <a:prstGeom prst="rect">
            <a:avLst/>
          </a:prstGeom>
        </p:spPr>
        <p:txBody>
          <a:bodyPr anchorCtr="0" anchor="t" bIns="91425" lIns="91425" spcFirstLastPara="1" rIns="91425" wrap="square" tIns="91425"/>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88" name="Google Shape;88;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_alt2">
  <p:cSld name="TITLE_AND_BODY_2_1">
    <p:spTree>
      <p:nvGrpSpPr>
        <p:cNvPr id="89" name="Shape 89"/>
        <p:cNvGrpSpPr/>
        <p:nvPr/>
      </p:nvGrpSpPr>
      <p:grpSpPr>
        <a:xfrm>
          <a:off x="0" y="0"/>
          <a:ext cx="0" cy="0"/>
          <a:chOff x="0" y="0"/>
          <a:chExt cx="0" cy="0"/>
        </a:xfrm>
      </p:grpSpPr>
      <p:sp>
        <p:nvSpPr>
          <p:cNvPr id="90" name="Google Shape;90;p7"/>
          <p:cNvSpPr txBox="1"/>
          <p:nvPr>
            <p:ph type="title"/>
          </p:nvPr>
        </p:nvSpPr>
        <p:spPr>
          <a:xfrm>
            <a:off x="702850" y="1708619"/>
            <a:ext cx="3333300" cy="1470900"/>
          </a:xfrm>
          <a:prstGeom prst="rect">
            <a:avLst/>
          </a:prstGeom>
        </p:spPr>
        <p:txBody>
          <a:bodyPr anchorCtr="0" anchor="t" bIns="91425" lIns="91425" spcFirstLastPara="1" rIns="91425" wrap="square" tIns="91425"/>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91" name="Google Shape;91;p7"/>
          <p:cNvSpPr/>
          <p:nvPr/>
        </p:nvSpPr>
        <p:spPr>
          <a:xfrm>
            <a:off x="0" y="3486600"/>
            <a:ext cx="9144000" cy="165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7">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7">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7">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7">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 name="Google Shape;96;p7"/>
          <p:cNvGrpSpPr/>
          <p:nvPr/>
        </p:nvGrpSpPr>
        <p:grpSpPr>
          <a:xfrm>
            <a:off x="0" y="381001"/>
            <a:ext cx="1037850" cy="1016287"/>
            <a:chOff x="0" y="381001"/>
            <a:chExt cx="1037850" cy="1016287"/>
          </a:xfrm>
        </p:grpSpPr>
        <p:sp>
          <p:nvSpPr>
            <p:cNvPr id="97" name="Google Shape;97;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 name="Google Shape;99;p7"/>
          <p:cNvSpPr txBox="1"/>
          <p:nvPr>
            <p:ph idx="2" type="title"/>
          </p:nvPr>
        </p:nvSpPr>
        <p:spPr>
          <a:xfrm>
            <a:off x="1297500" y="459490"/>
            <a:ext cx="3005700" cy="510900"/>
          </a:xfrm>
          <a:prstGeom prst="rect">
            <a:avLst/>
          </a:prstGeom>
        </p:spPr>
        <p:txBody>
          <a:bodyPr anchorCtr="0" anchor="t" bIns="91425" lIns="91425" spcFirstLastPara="1" rIns="91425" wrap="square" tIns="91425"/>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100" name="Google Shape;100;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01" name="Google Shape;101;p7"/>
          <p:cNvSpPr txBox="1"/>
          <p:nvPr>
            <p:ph idx="1" type="body"/>
          </p:nvPr>
        </p:nvSpPr>
        <p:spPr>
          <a:xfrm>
            <a:off x="702850" y="3625275"/>
            <a:ext cx="3333300" cy="765300"/>
          </a:xfrm>
          <a:prstGeom prst="rect">
            <a:avLst/>
          </a:prstGeom>
        </p:spPr>
        <p:txBody>
          <a:bodyPr anchorCtr="0" anchor="t" bIns="91425" lIns="91425" spcFirstLastPara="1" rIns="91425" wrap="square" tIns="91425"/>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102" name="Shape 102"/>
        <p:cNvGrpSpPr/>
        <p:nvPr/>
      </p:nvGrpSpPr>
      <p:grpSpPr>
        <a:xfrm>
          <a:off x="0" y="0"/>
          <a:ext cx="0" cy="0"/>
          <a:chOff x="0" y="0"/>
          <a:chExt cx="0" cy="0"/>
        </a:xfrm>
      </p:grpSpPr>
      <p:sp>
        <p:nvSpPr>
          <p:cNvPr id="103" name="Google Shape;103;p8">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8">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8">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8">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7" name="Google Shape;107;p8"/>
          <p:cNvGrpSpPr/>
          <p:nvPr/>
        </p:nvGrpSpPr>
        <p:grpSpPr>
          <a:xfrm>
            <a:off x="0" y="381001"/>
            <a:ext cx="1037850" cy="1016287"/>
            <a:chOff x="0" y="381001"/>
            <a:chExt cx="1037850" cy="1016287"/>
          </a:xfrm>
        </p:grpSpPr>
        <p:sp>
          <p:nvSpPr>
            <p:cNvPr id="108" name="Google Shape;108;p8"/>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8"/>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 name="Google Shape;110;p8"/>
          <p:cNvSpPr txBox="1"/>
          <p:nvPr>
            <p:ph type="title"/>
          </p:nvPr>
        </p:nvSpPr>
        <p:spPr>
          <a:xfrm>
            <a:off x="1297500" y="393750"/>
            <a:ext cx="7038900" cy="914100"/>
          </a:xfrm>
          <a:prstGeom prst="rect">
            <a:avLst/>
          </a:prstGeom>
        </p:spPr>
        <p:txBody>
          <a:bodyPr anchorCtr="0" anchor="t"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11" name="Google Shape;111;p8"/>
          <p:cNvSpPr txBox="1"/>
          <p:nvPr>
            <p:ph idx="1" type="body"/>
          </p:nvPr>
        </p:nvSpPr>
        <p:spPr>
          <a:xfrm>
            <a:off x="1297500" y="1567550"/>
            <a:ext cx="3403200" cy="29112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2" name="Google Shape;112;p8"/>
          <p:cNvSpPr txBox="1"/>
          <p:nvPr>
            <p:ph idx="2" type="body"/>
          </p:nvPr>
        </p:nvSpPr>
        <p:spPr>
          <a:xfrm>
            <a:off x="4933221" y="1567550"/>
            <a:ext cx="3403200" cy="29112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3" name="Google Shape;113;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114" name="Shape 114"/>
        <p:cNvGrpSpPr/>
        <p:nvPr/>
      </p:nvGrpSpPr>
      <p:grpSpPr>
        <a:xfrm>
          <a:off x="0" y="0"/>
          <a:ext cx="0" cy="0"/>
          <a:chOff x="0" y="0"/>
          <a:chExt cx="0" cy="0"/>
        </a:xfrm>
      </p:grpSpPr>
      <p:sp>
        <p:nvSpPr>
          <p:cNvPr id="115" name="Google Shape;115;p9">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9">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9">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9">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 name="Google Shape;119;p9"/>
          <p:cNvGrpSpPr/>
          <p:nvPr/>
        </p:nvGrpSpPr>
        <p:grpSpPr>
          <a:xfrm>
            <a:off x="0" y="381001"/>
            <a:ext cx="1037850" cy="1016287"/>
            <a:chOff x="0" y="381001"/>
            <a:chExt cx="1037850" cy="1016287"/>
          </a:xfrm>
        </p:grpSpPr>
        <p:sp>
          <p:nvSpPr>
            <p:cNvPr id="120" name="Google Shape;120;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 name="Google Shape;122;p9"/>
          <p:cNvSpPr txBox="1"/>
          <p:nvPr>
            <p:ph type="title"/>
          </p:nvPr>
        </p:nvSpPr>
        <p:spPr>
          <a:xfrm>
            <a:off x="1297500" y="393750"/>
            <a:ext cx="7038900" cy="914100"/>
          </a:xfrm>
          <a:prstGeom prst="rect">
            <a:avLst/>
          </a:prstGeom>
        </p:spPr>
        <p:txBody>
          <a:bodyPr anchorCtr="0" anchor="t"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23" name="Google Shape;123;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124" name="Shape 124"/>
        <p:cNvGrpSpPr/>
        <p:nvPr/>
      </p:nvGrpSpPr>
      <p:grpSpPr>
        <a:xfrm>
          <a:off x="0" y="0"/>
          <a:ext cx="0" cy="0"/>
          <a:chOff x="0" y="0"/>
          <a:chExt cx="0" cy="0"/>
        </a:xfrm>
      </p:grpSpPr>
      <p:sp>
        <p:nvSpPr>
          <p:cNvPr id="125" name="Google Shape;125;p10">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0">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0">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0">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9" name="Google Shape;129;p10"/>
          <p:cNvGrpSpPr/>
          <p:nvPr/>
        </p:nvGrpSpPr>
        <p:grpSpPr>
          <a:xfrm>
            <a:off x="0" y="381001"/>
            <a:ext cx="1037850" cy="1016287"/>
            <a:chOff x="0" y="381001"/>
            <a:chExt cx="1037850" cy="1016287"/>
          </a:xfrm>
        </p:grpSpPr>
        <p:sp>
          <p:nvSpPr>
            <p:cNvPr id="130" name="Google Shape;130;p10"/>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0"/>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 name="Google Shape;132;p10"/>
          <p:cNvSpPr txBox="1"/>
          <p:nvPr>
            <p:ph type="title"/>
          </p:nvPr>
        </p:nvSpPr>
        <p:spPr>
          <a:xfrm>
            <a:off x="1297500" y="393750"/>
            <a:ext cx="3798900" cy="1493100"/>
          </a:xfrm>
          <a:prstGeom prst="rect">
            <a:avLst/>
          </a:prstGeom>
        </p:spPr>
        <p:txBody>
          <a:bodyPr anchorCtr="0" anchor="t"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33" name="Google Shape;133;p10"/>
          <p:cNvSpPr txBox="1"/>
          <p:nvPr>
            <p:ph idx="1" type="body"/>
          </p:nvPr>
        </p:nvSpPr>
        <p:spPr>
          <a:xfrm>
            <a:off x="1297500" y="1972550"/>
            <a:ext cx="3798900" cy="24159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34" name="Google Shape;13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 Id="rId3" Type="http://schemas.openxmlformats.org/officeDocument/2006/relationships/image" Target="../media/image3.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5.jpg"/><Relationship Id="rId4" Type="http://schemas.openxmlformats.org/officeDocument/2006/relationships/image" Target="../media/image18.jpg"/><Relationship Id="rId5" Type="http://schemas.openxmlformats.org/officeDocument/2006/relationships/image" Target="../media/image6.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8.xml"/><Relationship Id="rId3" Type="http://schemas.openxmlformats.org/officeDocument/2006/relationships/image" Target="../media/image13.png"/><Relationship Id="rId4" Type="http://schemas.openxmlformats.org/officeDocument/2006/relationships/image" Target="../media/image8.png"/><Relationship Id="rId5" Type="http://schemas.openxmlformats.org/officeDocument/2006/relationships/image" Target="../media/image7.png"/><Relationship Id="rId6" Type="http://schemas.openxmlformats.org/officeDocument/2006/relationships/image" Target="../media/image11.jpg"/><Relationship Id="rId7" Type="http://schemas.openxmlformats.org/officeDocument/2006/relationships/image" Target="../media/image10.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image" Target="../media/image1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7" name="Shape 227"/>
        <p:cNvGrpSpPr/>
        <p:nvPr/>
      </p:nvGrpSpPr>
      <p:grpSpPr>
        <a:xfrm>
          <a:off x="0" y="0"/>
          <a:ext cx="0" cy="0"/>
          <a:chOff x="0" y="0"/>
          <a:chExt cx="0" cy="0"/>
        </a:xfrm>
      </p:grpSpPr>
      <p:sp>
        <p:nvSpPr>
          <p:cNvPr id="228" name="Google Shape;228;p17"/>
          <p:cNvSpPr txBox="1"/>
          <p:nvPr>
            <p:ph type="ctrTitle"/>
          </p:nvPr>
        </p:nvSpPr>
        <p:spPr>
          <a:xfrm>
            <a:off x="3089550" y="1533175"/>
            <a:ext cx="5844900" cy="12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400"/>
              <a:t>Identification of Essential Protein based on Protein-Protein Interaction Network (PPIN)</a:t>
            </a:r>
            <a:endParaRPr sz="2400"/>
          </a:p>
        </p:txBody>
      </p:sp>
      <p:sp>
        <p:nvSpPr>
          <p:cNvPr id="229" name="Google Shape;229;p17"/>
          <p:cNvSpPr txBox="1"/>
          <p:nvPr>
            <p:ph idx="1" type="subTitle"/>
          </p:nvPr>
        </p:nvSpPr>
        <p:spPr>
          <a:xfrm>
            <a:off x="3015050" y="2571750"/>
            <a:ext cx="5759700" cy="2244000"/>
          </a:xfrm>
          <a:prstGeom prst="rect">
            <a:avLst/>
          </a:prstGeom>
        </p:spPr>
        <p:txBody>
          <a:bodyPr anchorCtr="0" anchor="ctr" bIns="91425" lIns="91425" spcFirstLastPara="1" rIns="91425" wrap="square" tIns="91425">
            <a:noAutofit/>
          </a:bodyPr>
          <a:lstStyle/>
          <a:p>
            <a:pPr indent="0" lvl="0" marL="0" rtl="0" algn="r">
              <a:lnSpc>
                <a:spcPct val="115000"/>
              </a:lnSpc>
              <a:spcBef>
                <a:spcPts val="0"/>
              </a:spcBef>
              <a:spcAft>
                <a:spcPts val="0"/>
              </a:spcAft>
              <a:buNone/>
            </a:pPr>
            <a:r>
              <a:rPr b="1" i="1" lang="en-GB" u="sng"/>
              <a:t>Submitted by</a:t>
            </a:r>
            <a:r>
              <a:rPr lang="en-GB"/>
              <a:t>:-</a:t>
            </a:r>
            <a:endParaRPr/>
          </a:p>
          <a:p>
            <a:pPr indent="0" lvl="0" marL="0" rtl="0" algn="r">
              <a:lnSpc>
                <a:spcPct val="100000"/>
              </a:lnSpc>
              <a:spcBef>
                <a:spcPts val="1600"/>
              </a:spcBef>
              <a:spcAft>
                <a:spcPts val="0"/>
              </a:spcAft>
              <a:buNone/>
            </a:pPr>
            <a:r>
              <a:rPr lang="en-GB"/>
              <a:t>Alokananda Ghosh (25500115004)</a:t>
            </a:r>
            <a:endParaRPr/>
          </a:p>
          <a:p>
            <a:pPr indent="0" lvl="0" marL="0" rtl="0" algn="r">
              <a:lnSpc>
                <a:spcPct val="100000"/>
              </a:lnSpc>
              <a:spcBef>
                <a:spcPts val="0"/>
              </a:spcBef>
              <a:spcAft>
                <a:spcPts val="0"/>
              </a:spcAft>
              <a:buNone/>
            </a:pPr>
            <a:r>
              <a:rPr lang="en-GB"/>
              <a:t>Anannya Bhattacharjee (25500115005)</a:t>
            </a:r>
            <a:endParaRPr/>
          </a:p>
          <a:p>
            <a:pPr indent="0" lvl="0" marL="0" rtl="0" algn="r">
              <a:lnSpc>
                <a:spcPct val="100000"/>
              </a:lnSpc>
              <a:spcBef>
                <a:spcPts val="0"/>
              </a:spcBef>
              <a:spcAft>
                <a:spcPts val="0"/>
              </a:spcAft>
              <a:buNone/>
            </a:pPr>
            <a:r>
              <a:rPr lang="en-GB"/>
              <a:t>Ananya Chakraborty (25500115006)</a:t>
            </a:r>
            <a:endParaRPr/>
          </a:p>
          <a:p>
            <a:pPr indent="0" lvl="0" marL="0" rtl="0" algn="r">
              <a:lnSpc>
                <a:spcPct val="100000"/>
              </a:lnSpc>
              <a:spcBef>
                <a:spcPts val="0"/>
              </a:spcBef>
              <a:spcAft>
                <a:spcPts val="0"/>
              </a:spcAft>
              <a:buNone/>
            </a:pPr>
            <a:r>
              <a:rPr lang="en-GB"/>
              <a:t>Dyuti Giri (25500115017)</a:t>
            </a:r>
            <a:endParaRPr/>
          </a:p>
          <a:p>
            <a:pPr indent="0" lvl="0" marL="0" rtl="0" algn="l">
              <a:lnSpc>
                <a:spcPct val="100000"/>
              </a:lnSpc>
              <a:spcBef>
                <a:spcPts val="0"/>
              </a:spcBef>
              <a:spcAft>
                <a:spcPts val="0"/>
              </a:spcAft>
              <a:buNone/>
            </a:pPr>
            <a:r>
              <a:t/>
            </a:r>
            <a:endParaRPr/>
          </a:p>
          <a:p>
            <a:pPr indent="0" lvl="0" marL="0" rtl="0" algn="r">
              <a:lnSpc>
                <a:spcPct val="100000"/>
              </a:lnSpc>
              <a:spcBef>
                <a:spcPts val="0"/>
              </a:spcBef>
              <a:spcAft>
                <a:spcPts val="0"/>
              </a:spcAft>
              <a:buNone/>
            </a:pPr>
            <a:r>
              <a:rPr b="1" lang="en-GB" sz="1800"/>
              <a:t>Under Guidance of Prof. SOVAN SAHA</a:t>
            </a:r>
            <a:endParaRPr b="1" sz="1800"/>
          </a:p>
        </p:txBody>
      </p:sp>
      <p:sp>
        <p:nvSpPr>
          <p:cNvPr id="230" name="Google Shape;230;p17"/>
          <p:cNvSpPr txBox="1"/>
          <p:nvPr>
            <p:ph type="ctrTitle"/>
          </p:nvPr>
        </p:nvSpPr>
        <p:spPr>
          <a:xfrm>
            <a:off x="2313000" y="515950"/>
            <a:ext cx="5404800" cy="812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3000"/>
              <a:t>Final Year Project </a:t>
            </a:r>
            <a:endParaRPr b="1" sz="30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6" name="Shape 316"/>
        <p:cNvGrpSpPr/>
        <p:nvPr/>
      </p:nvGrpSpPr>
      <p:grpSpPr>
        <a:xfrm>
          <a:off x="0" y="0"/>
          <a:ext cx="0" cy="0"/>
          <a:chOff x="0" y="0"/>
          <a:chExt cx="0" cy="0"/>
        </a:xfrm>
      </p:grpSpPr>
      <p:sp>
        <p:nvSpPr>
          <p:cNvPr id="317" name="Google Shape;317;p26"/>
          <p:cNvSpPr txBox="1"/>
          <p:nvPr>
            <p:ph type="title"/>
          </p:nvPr>
        </p:nvSpPr>
        <p:spPr>
          <a:xfrm>
            <a:off x="1297500" y="550325"/>
            <a:ext cx="5609700" cy="935400"/>
          </a:xfrm>
          <a:prstGeom prst="rect">
            <a:avLst/>
          </a:prstGeom>
        </p:spPr>
        <p:txBody>
          <a:bodyPr anchorCtr="0" anchor="t" bIns="91425" lIns="91425" spcFirstLastPara="1" rIns="91425" wrap="square" tIns="91425">
            <a:noAutofit/>
          </a:bodyPr>
          <a:lstStyle/>
          <a:p>
            <a:pPr indent="0" lvl="0" marL="0" rtl="0" algn="l">
              <a:lnSpc>
                <a:spcPct val="130000"/>
              </a:lnSpc>
              <a:spcBef>
                <a:spcPts val="1000"/>
              </a:spcBef>
              <a:spcAft>
                <a:spcPts val="0"/>
              </a:spcAft>
              <a:buClr>
                <a:srgbClr val="000000"/>
              </a:buClr>
              <a:buSzPts val="1100"/>
              <a:buFont typeface="Arial"/>
              <a:buNone/>
            </a:pPr>
            <a:r>
              <a:rPr b="1" lang="en-GB" sz="3000">
                <a:latin typeface="Proxima Nova"/>
                <a:ea typeface="Proxima Nova"/>
                <a:cs typeface="Proxima Nova"/>
                <a:sym typeface="Proxima Nova"/>
              </a:rPr>
              <a:t>New centrality measure: LBCC</a:t>
            </a:r>
            <a:endParaRPr sz="3000"/>
          </a:p>
        </p:txBody>
      </p:sp>
      <p:sp>
        <p:nvSpPr>
          <p:cNvPr id="318" name="Google Shape;318;p26"/>
          <p:cNvSpPr txBox="1"/>
          <p:nvPr>
            <p:ph idx="1" type="body"/>
          </p:nvPr>
        </p:nvSpPr>
        <p:spPr>
          <a:xfrm>
            <a:off x="1297500" y="1810625"/>
            <a:ext cx="6627900" cy="2691600"/>
          </a:xfrm>
          <a:prstGeom prst="rect">
            <a:avLst/>
          </a:prstGeom>
        </p:spPr>
        <p:txBody>
          <a:bodyPr anchorCtr="0" anchor="t" bIns="91425" lIns="91425" spcFirstLastPara="1" rIns="91425" wrap="square" tIns="91425">
            <a:noAutofit/>
          </a:bodyPr>
          <a:lstStyle/>
          <a:p>
            <a:pPr indent="0" lvl="0" marL="0" rtl="0" algn="l">
              <a:lnSpc>
                <a:spcPct val="130000"/>
              </a:lnSpc>
              <a:spcBef>
                <a:spcPts val="1000"/>
              </a:spcBef>
              <a:spcAft>
                <a:spcPts val="0"/>
              </a:spcAft>
              <a:buNone/>
            </a:pPr>
            <a:r>
              <a:rPr lang="en-GB" sz="1200"/>
              <a:t> </a:t>
            </a:r>
            <a:r>
              <a:rPr lang="en-GB" sz="1400"/>
              <a:t>In this section, we propose a new method, LBCC, by combining Den1, Den2, BC and IDC. The following basic concepts underlie LBCC:</a:t>
            </a:r>
            <a:endParaRPr sz="1400"/>
          </a:p>
          <a:p>
            <a:pPr indent="0" lvl="0" marL="0" rtl="0" algn="l">
              <a:lnSpc>
                <a:spcPct val="130000"/>
              </a:lnSpc>
              <a:spcBef>
                <a:spcPts val="1000"/>
              </a:spcBef>
              <a:spcAft>
                <a:spcPts val="0"/>
              </a:spcAft>
              <a:buClr>
                <a:srgbClr val="000000"/>
              </a:buClr>
              <a:buSzPts val="1100"/>
              <a:buFont typeface="Arial"/>
              <a:buNone/>
            </a:pPr>
            <a:r>
              <a:t/>
            </a:r>
            <a:endParaRPr sz="1400"/>
          </a:p>
          <a:p>
            <a:pPr indent="-317500" lvl="0" marL="457200" rtl="0" algn="l">
              <a:lnSpc>
                <a:spcPct val="130000"/>
              </a:lnSpc>
              <a:spcBef>
                <a:spcPts val="1000"/>
              </a:spcBef>
              <a:spcAft>
                <a:spcPts val="0"/>
              </a:spcAft>
              <a:buSzPts val="1400"/>
              <a:buAutoNum type="arabicPeriod"/>
            </a:pPr>
            <a:r>
              <a:rPr lang="en-GB" sz="1400"/>
              <a:t>Essential proteins tend to form highly connected clusters.                                                                      </a:t>
            </a:r>
            <a:endParaRPr sz="1400"/>
          </a:p>
          <a:p>
            <a:pPr indent="-317500" lvl="0" marL="457200" rtl="0" algn="l">
              <a:lnSpc>
                <a:spcPct val="130000"/>
              </a:lnSpc>
              <a:spcBef>
                <a:spcPts val="0"/>
              </a:spcBef>
              <a:spcAft>
                <a:spcPts val="0"/>
              </a:spcAft>
              <a:buSzPts val="1400"/>
              <a:buAutoNum type="arabicPeriod"/>
            </a:pPr>
            <a:r>
              <a:rPr lang="en-GB" sz="1400"/>
              <a:t>Essential proteins gather in protein complexes .                                                                            </a:t>
            </a:r>
            <a:endParaRPr sz="1400"/>
          </a:p>
          <a:p>
            <a:pPr indent="-317500" lvl="0" marL="457200" rtl="0" algn="l">
              <a:lnSpc>
                <a:spcPct val="130000"/>
              </a:lnSpc>
              <a:spcBef>
                <a:spcPts val="0"/>
              </a:spcBef>
              <a:spcAft>
                <a:spcPts val="0"/>
              </a:spcAft>
              <a:buSzPts val="1400"/>
              <a:buAutoNum type="arabicPeriod"/>
            </a:pPr>
            <a:r>
              <a:rPr lang="en-GB" sz="1400"/>
              <a:t>Both local and global properties are important for aiding in locating essential proteins.</a:t>
            </a:r>
            <a:endParaRPr sz="1400"/>
          </a:p>
        </p:txBody>
      </p:sp>
      <p:pic>
        <p:nvPicPr>
          <p:cNvPr id="319" name="Google Shape;319;p26"/>
          <p:cNvPicPr preferRelativeResize="0"/>
          <p:nvPr/>
        </p:nvPicPr>
        <p:blipFill rotWithShape="1">
          <a:blip r:embed="rId3">
            <a:alphaModFix/>
          </a:blip>
          <a:srcRect b="0" l="13604" r="13604" t="0"/>
          <a:stretch/>
        </p:blipFill>
        <p:spPr>
          <a:xfrm rot="10800000">
            <a:off x="6240280" y="5276"/>
            <a:ext cx="2898000" cy="2691600"/>
          </a:xfrm>
          <a:prstGeom prst="rtTriangle">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3" name="Shape 323"/>
        <p:cNvGrpSpPr/>
        <p:nvPr/>
      </p:nvGrpSpPr>
      <p:grpSpPr>
        <a:xfrm>
          <a:off x="0" y="0"/>
          <a:ext cx="0" cy="0"/>
          <a:chOff x="0" y="0"/>
          <a:chExt cx="0" cy="0"/>
        </a:xfrm>
      </p:grpSpPr>
      <p:sp>
        <p:nvSpPr>
          <p:cNvPr id="324" name="Google Shape;324;p27"/>
          <p:cNvSpPr txBox="1"/>
          <p:nvPr>
            <p:ph type="title"/>
          </p:nvPr>
        </p:nvSpPr>
        <p:spPr>
          <a:xfrm>
            <a:off x="1297500" y="581575"/>
            <a:ext cx="7038900" cy="73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3000">
                <a:latin typeface="Lato"/>
                <a:ea typeface="Lato"/>
                <a:cs typeface="Lato"/>
                <a:sym typeface="Lato"/>
              </a:rPr>
              <a:t>Explanation</a:t>
            </a:r>
            <a:endParaRPr sz="3000">
              <a:latin typeface="Lato"/>
              <a:ea typeface="Lato"/>
              <a:cs typeface="Lato"/>
              <a:sym typeface="Lato"/>
            </a:endParaRPr>
          </a:p>
        </p:txBody>
      </p:sp>
      <p:sp>
        <p:nvSpPr>
          <p:cNvPr id="325" name="Google Shape;325;p27"/>
          <p:cNvSpPr txBox="1"/>
          <p:nvPr>
            <p:ph idx="1" type="body"/>
          </p:nvPr>
        </p:nvSpPr>
        <p:spPr>
          <a:xfrm>
            <a:off x="1297500" y="1242600"/>
            <a:ext cx="7375500" cy="3325200"/>
          </a:xfrm>
          <a:prstGeom prst="rect">
            <a:avLst/>
          </a:prstGeom>
        </p:spPr>
        <p:txBody>
          <a:bodyPr anchorCtr="0" anchor="t" bIns="91425" lIns="91425" spcFirstLastPara="1" rIns="91425" wrap="square" tIns="91425">
            <a:noAutofit/>
          </a:bodyPr>
          <a:lstStyle/>
          <a:p>
            <a:pPr indent="0" lvl="0" marL="0" rtl="0" algn="l">
              <a:lnSpc>
                <a:spcPct val="130000"/>
              </a:lnSpc>
              <a:spcBef>
                <a:spcPts val="1000"/>
              </a:spcBef>
              <a:spcAft>
                <a:spcPts val="0"/>
              </a:spcAft>
              <a:buNone/>
            </a:pPr>
            <a:r>
              <a:rPr lang="en-GB" sz="1200"/>
              <a:t>Methods based on bioinformatics computational approaches are sensitive to the local or global topological properties of the network, and the prediction precision for identifying essential proteins requires further improvement. </a:t>
            </a:r>
            <a:r>
              <a:rPr lang="en-GB" sz="1200">
                <a:solidFill>
                  <a:srgbClr val="353744"/>
                </a:solidFill>
              </a:rPr>
              <a:t> </a:t>
            </a:r>
            <a:endParaRPr sz="1200">
              <a:solidFill>
                <a:srgbClr val="353744"/>
              </a:solidFill>
            </a:endParaRPr>
          </a:p>
          <a:p>
            <a:pPr indent="0" lvl="0" marL="0" rtl="0" algn="l">
              <a:lnSpc>
                <a:spcPct val="130000"/>
              </a:lnSpc>
              <a:spcBef>
                <a:spcPts val="1000"/>
              </a:spcBef>
              <a:spcAft>
                <a:spcPts val="0"/>
              </a:spcAft>
              <a:buNone/>
            </a:pPr>
            <a:r>
              <a:rPr lang="en-GB" sz="1200"/>
              <a:t>In this paper, we first introduce the densities Den1(v) and Den2(v) of a node v to describe its local properties in the network. Then, a novel method called LBCC is proposed, which is combined with Den1, Den2, BC, and IDC, where the local and global properties of the node are measured by Den1 and Den2 and by BC, respectively, and the information of the protein complex is measured by IDC.</a:t>
            </a:r>
            <a:endParaRPr sz="1200"/>
          </a:p>
          <a:p>
            <a:pPr indent="0" lvl="0" marL="0" rtl="0" algn="l">
              <a:lnSpc>
                <a:spcPct val="130000"/>
              </a:lnSpc>
              <a:spcBef>
                <a:spcPts val="1000"/>
              </a:spcBef>
              <a:spcAft>
                <a:spcPts val="0"/>
              </a:spcAft>
              <a:buClr>
                <a:srgbClr val="000000"/>
              </a:buClr>
              <a:buSzPts val="1100"/>
              <a:buFont typeface="Arial"/>
              <a:buNone/>
            </a:pPr>
            <a:r>
              <a:rPr lang="en-GB" sz="1200"/>
              <a:t>In particular, compared to the most recent method, LIDC, which is a more effective method for predicting essential proteins, LBCC improves the prediction precision by at least 10 percent on the YMIPS and YMBD datasets.</a:t>
            </a:r>
            <a:endParaRPr sz="12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9" name="Shape 329"/>
        <p:cNvGrpSpPr/>
        <p:nvPr/>
      </p:nvGrpSpPr>
      <p:grpSpPr>
        <a:xfrm>
          <a:off x="0" y="0"/>
          <a:ext cx="0" cy="0"/>
          <a:chOff x="0" y="0"/>
          <a:chExt cx="0" cy="0"/>
        </a:xfrm>
      </p:grpSpPr>
      <p:sp>
        <p:nvSpPr>
          <p:cNvPr id="330" name="Google Shape;330;p28"/>
          <p:cNvSpPr txBox="1"/>
          <p:nvPr>
            <p:ph type="title"/>
          </p:nvPr>
        </p:nvSpPr>
        <p:spPr>
          <a:xfrm>
            <a:off x="1338150" y="649175"/>
            <a:ext cx="7038900" cy="73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3000">
                <a:latin typeface="Lato"/>
                <a:ea typeface="Lato"/>
                <a:cs typeface="Lato"/>
                <a:sym typeface="Lato"/>
              </a:rPr>
              <a:t>Evaluation Methods </a:t>
            </a:r>
            <a:r>
              <a:rPr lang="en-GB" sz="1800">
                <a:latin typeface="Lato"/>
                <a:ea typeface="Lato"/>
                <a:cs typeface="Lato"/>
                <a:sym typeface="Lato"/>
              </a:rPr>
              <a:t>(4 statistical terms)</a:t>
            </a:r>
            <a:endParaRPr sz="1800">
              <a:latin typeface="Lato"/>
              <a:ea typeface="Lato"/>
              <a:cs typeface="Lato"/>
              <a:sym typeface="Lato"/>
            </a:endParaRPr>
          </a:p>
        </p:txBody>
      </p:sp>
      <p:sp>
        <p:nvSpPr>
          <p:cNvPr id="331" name="Google Shape;331;p28"/>
          <p:cNvSpPr txBox="1"/>
          <p:nvPr/>
        </p:nvSpPr>
        <p:spPr>
          <a:xfrm>
            <a:off x="812700" y="1986350"/>
            <a:ext cx="2094000" cy="444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600">
                <a:solidFill>
                  <a:srgbClr val="FFFFFF"/>
                </a:solidFill>
                <a:latin typeface="Montserrat"/>
                <a:ea typeface="Montserrat"/>
                <a:cs typeface="Montserrat"/>
                <a:sym typeface="Montserrat"/>
              </a:rPr>
              <a:t>True Positives(TP)</a:t>
            </a:r>
            <a:endParaRPr/>
          </a:p>
        </p:txBody>
      </p:sp>
      <p:sp>
        <p:nvSpPr>
          <p:cNvPr id="332" name="Google Shape;332;p28"/>
          <p:cNvSpPr txBox="1"/>
          <p:nvPr/>
        </p:nvSpPr>
        <p:spPr>
          <a:xfrm>
            <a:off x="812750" y="2351325"/>
            <a:ext cx="2275500" cy="603900"/>
          </a:xfrm>
          <a:prstGeom prst="rect">
            <a:avLst/>
          </a:prstGeom>
          <a:noFill/>
          <a:ln>
            <a:noFill/>
          </a:ln>
        </p:spPr>
        <p:txBody>
          <a:bodyPr anchorCtr="0" anchor="ctr" bIns="91425" lIns="91425" spcFirstLastPara="1" rIns="91425" wrap="square" tIns="91425">
            <a:noAutofit/>
          </a:bodyPr>
          <a:lstStyle/>
          <a:p>
            <a:pPr indent="0" lvl="0" marL="0" rtl="0" algn="l">
              <a:lnSpc>
                <a:spcPct val="130000"/>
              </a:lnSpc>
              <a:spcBef>
                <a:spcPts val="1000"/>
              </a:spcBef>
              <a:spcAft>
                <a:spcPts val="0"/>
              </a:spcAft>
              <a:buNone/>
            </a:pPr>
            <a:r>
              <a:rPr lang="en-GB" sz="1100">
                <a:solidFill>
                  <a:schemeClr val="lt1"/>
                </a:solidFill>
                <a:latin typeface="Lato"/>
                <a:ea typeface="Lato"/>
                <a:cs typeface="Lato"/>
                <a:sym typeface="Lato"/>
              </a:rPr>
              <a:t>T</a:t>
            </a:r>
            <a:r>
              <a:rPr lang="en-GB" sz="1100">
                <a:solidFill>
                  <a:schemeClr val="lt1"/>
                </a:solidFill>
                <a:latin typeface="Lato"/>
                <a:ea typeface="Lato"/>
                <a:cs typeface="Lato"/>
                <a:sym typeface="Lato"/>
              </a:rPr>
              <a:t>he essential proteins that are correctly selected  as essential.</a:t>
            </a:r>
            <a:endParaRPr sz="1000">
              <a:solidFill>
                <a:schemeClr val="lt1"/>
              </a:solidFill>
              <a:latin typeface="Lato"/>
              <a:ea typeface="Lato"/>
              <a:cs typeface="Lato"/>
              <a:sym typeface="Lato"/>
            </a:endParaRPr>
          </a:p>
        </p:txBody>
      </p:sp>
      <p:sp>
        <p:nvSpPr>
          <p:cNvPr id="333" name="Google Shape;333;p28"/>
          <p:cNvSpPr txBox="1"/>
          <p:nvPr/>
        </p:nvSpPr>
        <p:spPr>
          <a:xfrm>
            <a:off x="812750" y="3320125"/>
            <a:ext cx="2178900" cy="444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600">
                <a:solidFill>
                  <a:srgbClr val="FFFFFF"/>
                </a:solidFill>
                <a:latin typeface="Montserrat"/>
                <a:ea typeface="Montserrat"/>
                <a:cs typeface="Montserrat"/>
                <a:sym typeface="Montserrat"/>
              </a:rPr>
              <a:t>True Negatives(TN)</a:t>
            </a:r>
            <a:endParaRPr/>
          </a:p>
        </p:txBody>
      </p:sp>
      <p:sp>
        <p:nvSpPr>
          <p:cNvPr id="334" name="Google Shape;334;p28"/>
          <p:cNvSpPr txBox="1"/>
          <p:nvPr/>
        </p:nvSpPr>
        <p:spPr>
          <a:xfrm>
            <a:off x="812750" y="3763375"/>
            <a:ext cx="1991400" cy="6918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1600"/>
              </a:spcAft>
              <a:buNone/>
            </a:pPr>
            <a:r>
              <a:rPr lang="en-GB" sz="1100">
                <a:solidFill>
                  <a:schemeClr val="lt1"/>
                </a:solidFill>
                <a:latin typeface="Lato"/>
                <a:ea typeface="Lato"/>
                <a:cs typeface="Lato"/>
                <a:sym typeface="Lato"/>
              </a:rPr>
              <a:t>The non-essential proteins that are  incorrectly selected as essential.</a:t>
            </a:r>
            <a:endParaRPr sz="1100">
              <a:solidFill>
                <a:schemeClr val="lt1"/>
              </a:solidFill>
              <a:latin typeface="Lato"/>
              <a:ea typeface="Lato"/>
              <a:cs typeface="Lato"/>
              <a:sym typeface="Lato"/>
            </a:endParaRPr>
          </a:p>
        </p:txBody>
      </p:sp>
      <p:sp>
        <p:nvSpPr>
          <p:cNvPr id="335" name="Google Shape;335;p28"/>
          <p:cNvSpPr txBox="1"/>
          <p:nvPr/>
        </p:nvSpPr>
        <p:spPr>
          <a:xfrm>
            <a:off x="6145450" y="1907325"/>
            <a:ext cx="2275500" cy="444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600">
                <a:solidFill>
                  <a:srgbClr val="FFFFFF"/>
                </a:solidFill>
                <a:latin typeface="Montserrat"/>
                <a:ea typeface="Montserrat"/>
                <a:cs typeface="Montserrat"/>
                <a:sym typeface="Montserrat"/>
              </a:rPr>
              <a:t>False Negatives(FN)</a:t>
            </a:r>
            <a:endParaRPr/>
          </a:p>
        </p:txBody>
      </p:sp>
      <p:sp>
        <p:nvSpPr>
          <p:cNvPr id="336" name="Google Shape;336;p28"/>
          <p:cNvSpPr txBox="1"/>
          <p:nvPr/>
        </p:nvSpPr>
        <p:spPr>
          <a:xfrm>
            <a:off x="6264475" y="2350575"/>
            <a:ext cx="2275500" cy="6918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1600"/>
              </a:spcAft>
              <a:buNone/>
            </a:pPr>
            <a:r>
              <a:rPr lang="en-GB" sz="1100">
                <a:solidFill>
                  <a:schemeClr val="lt1"/>
                </a:solidFill>
                <a:latin typeface="Lato"/>
                <a:ea typeface="Lato"/>
                <a:cs typeface="Lato"/>
                <a:sym typeface="Lato"/>
              </a:rPr>
              <a:t>The essential proteins that are incorrectly selected as non- essential.</a:t>
            </a:r>
            <a:endParaRPr sz="1100">
              <a:solidFill>
                <a:schemeClr val="lt1"/>
              </a:solidFill>
              <a:latin typeface="Lato"/>
              <a:ea typeface="Lato"/>
              <a:cs typeface="Lato"/>
              <a:sym typeface="Lato"/>
            </a:endParaRPr>
          </a:p>
        </p:txBody>
      </p:sp>
      <p:sp>
        <p:nvSpPr>
          <p:cNvPr id="337" name="Google Shape;337;p28"/>
          <p:cNvSpPr txBox="1"/>
          <p:nvPr/>
        </p:nvSpPr>
        <p:spPr>
          <a:xfrm>
            <a:off x="6266149" y="3320125"/>
            <a:ext cx="2094000" cy="444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600">
                <a:solidFill>
                  <a:srgbClr val="FFFFFF"/>
                </a:solidFill>
                <a:latin typeface="Montserrat"/>
                <a:ea typeface="Montserrat"/>
                <a:cs typeface="Montserrat"/>
                <a:sym typeface="Montserrat"/>
              </a:rPr>
              <a:t>False Positives(FP)</a:t>
            </a:r>
            <a:endParaRPr/>
          </a:p>
        </p:txBody>
      </p:sp>
      <p:sp>
        <p:nvSpPr>
          <p:cNvPr id="338" name="Google Shape;338;p28"/>
          <p:cNvSpPr txBox="1"/>
          <p:nvPr/>
        </p:nvSpPr>
        <p:spPr>
          <a:xfrm>
            <a:off x="6266124" y="3747375"/>
            <a:ext cx="2178900" cy="6918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1600"/>
              </a:spcAft>
              <a:buNone/>
            </a:pPr>
            <a:r>
              <a:rPr lang="en-GB" sz="1100">
                <a:solidFill>
                  <a:schemeClr val="lt1"/>
                </a:solidFill>
                <a:latin typeface="Lato"/>
                <a:ea typeface="Lato"/>
                <a:cs typeface="Lato"/>
                <a:sym typeface="Lato"/>
              </a:rPr>
              <a:t>The non-essential proteins that are correctly selected as non-essential.</a:t>
            </a:r>
            <a:endParaRPr sz="1100">
              <a:solidFill>
                <a:schemeClr val="lt1"/>
              </a:solidFill>
              <a:latin typeface="Lato"/>
              <a:ea typeface="Lato"/>
              <a:cs typeface="Lato"/>
              <a:sym typeface="Lato"/>
            </a:endParaRPr>
          </a:p>
        </p:txBody>
      </p:sp>
      <p:cxnSp>
        <p:nvCxnSpPr>
          <p:cNvPr id="339" name="Google Shape;339;p28"/>
          <p:cNvCxnSpPr/>
          <p:nvPr/>
        </p:nvCxnSpPr>
        <p:spPr>
          <a:xfrm flipH="1">
            <a:off x="780745" y="1641850"/>
            <a:ext cx="7596300" cy="10500"/>
          </a:xfrm>
          <a:prstGeom prst="straightConnector1">
            <a:avLst/>
          </a:prstGeom>
          <a:noFill/>
          <a:ln cap="flat" cmpd="sng" w="9525">
            <a:solidFill>
              <a:srgbClr val="B7B7B7"/>
            </a:solidFill>
            <a:prstDash val="solid"/>
            <a:round/>
            <a:headEnd len="med" w="med" type="none"/>
            <a:tailEnd len="med" w="med" type="none"/>
          </a:ln>
        </p:spPr>
      </p:cxnSp>
      <p:cxnSp>
        <p:nvCxnSpPr>
          <p:cNvPr id="340" name="Google Shape;340;p28"/>
          <p:cNvCxnSpPr/>
          <p:nvPr/>
        </p:nvCxnSpPr>
        <p:spPr>
          <a:xfrm flipH="1">
            <a:off x="780842" y="3044098"/>
            <a:ext cx="2275500" cy="10500"/>
          </a:xfrm>
          <a:prstGeom prst="straightConnector1">
            <a:avLst/>
          </a:prstGeom>
          <a:noFill/>
          <a:ln cap="flat" cmpd="sng" w="9525">
            <a:solidFill>
              <a:srgbClr val="FFFFFF"/>
            </a:solidFill>
            <a:prstDash val="dot"/>
            <a:round/>
            <a:headEnd len="med" w="med" type="none"/>
            <a:tailEnd len="med" w="med" type="none"/>
          </a:ln>
        </p:spPr>
      </p:cxnSp>
      <p:cxnSp>
        <p:nvCxnSpPr>
          <p:cNvPr id="341" name="Google Shape;341;p28"/>
          <p:cNvCxnSpPr/>
          <p:nvPr/>
        </p:nvCxnSpPr>
        <p:spPr>
          <a:xfrm flipH="1">
            <a:off x="6101542" y="3044098"/>
            <a:ext cx="2275500" cy="10500"/>
          </a:xfrm>
          <a:prstGeom prst="straightConnector1">
            <a:avLst/>
          </a:prstGeom>
          <a:noFill/>
          <a:ln cap="flat" cmpd="sng" w="9525">
            <a:solidFill>
              <a:srgbClr val="FFFFFF"/>
            </a:solidFill>
            <a:prstDash val="dot"/>
            <a:round/>
            <a:headEnd len="med" w="med" type="none"/>
            <a:tailEnd len="med" w="med" type="none"/>
          </a:ln>
        </p:spPr>
      </p:cxnSp>
      <p:cxnSp>
        <p:nvCxnSpPr>
          <p:cNvPr id="342" name="Google Shape;342;p28"/>
          <p:cNvCxnSpPr/>
          <p:nvPr/>
        </p:nvCxnSpPr>
        <p:spPr>
          <a:xfrm flipH="1">
            <a:off x="764082" y="4456500"/>
            <a:ext cx="7596300" cy="10500"/>
          </a:xfrm>
          <a:prstGeom prst="straightConnector1">
            <a:avLst/>
          </a:prstGeom>
          <a:noFill/>
          <a:ln cap="flat" cmpd="sng" w="9525">
            <a:solidFill>
              <a:srgbClr val="B7B7B7"/>
            </a:solidFill>
            <a:prstDash val="solid"/>
            <a:round/>
            <a:headEnd len="med" w="med" type="none"/>
            <a:tailEnd len="med" w="med" type="none"/>
          </a:ln>
        </p:spPr>
      </p:cxnSp>
      <p:sp>
        <p:nvSpPr>
          <p:cNvPr id="343" name="Google Shape;343;p28"/>
          <p:cNvSpPr/>
          <p:nvPr/>
        </p:nvSpPr>
        <p:spPr>
          <a:xfrm>
            <a:off x="3171573" y="1660783"/>
            <a:ext cx="2787300" cy="2787300"/>
          </a:xfrm>
          <a:prstGeom prst="pie">
            <a:avLst>
              <a:gd fmla="val 10795717" name="adj1"/>
              <a:gd fmla="val 16201261" name="adj2"/>
            </a:avLst>
          </a:prstGeom>
          <a:solidFill>
            <a:srgbClr val="9BC5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28"/>
          <p:cNvSpPr/>
          <p:nvPr/>
        </p:nvSpPr>
        <p:spPr>
          <a:xfrm rot="5400000">
            <a:off x="3171560" y="1660783"/>
            <a:ext cx="2787300" cy="2787300"/>
          </a:xfrm>
          <a:prstGeom prst="pie">
            <a:avLst>
              <a:gd fmla="val 10795717" name="adj1"/>
              <a:gd fmla="val 16201261" name="adj2"/>
            </a:avLst>
          </a:prstGeom>
          <a:solidFill>
            <a:srgbClr val="0D4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28"/>
          <p:cNvSpPr/>
          <p:nvPr/>
        </p:nvSpPr>
        <p:spPr>
          <a:xfrm rot="10800000">
            <a:off x="3171560" y="1660768"/>
            <a:ext cx="2787300" cy="2787300"/>
          </a:xfrm>
          <a:prstGeom prst="pie">
            <a:avLst>
              <a:gd fmla="val 10795717" name="adj1"/>
              <a:gd fmla="val 16201261" name="adj2"/>
            </a:avLst>
          </a:prstGeom>
          <a:solidFill>
            <a:srgbClr val="1976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28"/>
          <p:cNvSpPr/>
          <p:nvPr/>
        </p:nvSpPr>
        <p:spPr>
          <a:xfrm rot="-5400000">
            <a:off x="3171573" y="1660768"/>
            <a:ext cx="2787300" cy="2787300"/>
          </a:xfrm>
          <a:prstGeom prst="pie">
            <a:avLst>
              <a:gd fmla="val 10795717" name="adj1"/>
              <a:gd fmla="val 16201261" name="adj2"/>
            </a:avLst>
          </a:prstGeom>
          <a:solidFill>
            <a:srgbClr val="2196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7" name="Google Shape;347;p28"/>
          <p:cNvGrpSpPr/>
          <p:nvPr/>
        </p:nvGrpSpPr>
        <p:grpSpPr>
          <a:xfrm>
            <a:off x="3078687" y="2700858"/>
            <a:ext cx="737729" cy="737729"/>
            <a:chOff x="2920647" y="2157958"/>
            <a:chExt cx="827700" cy="827700"/>
          </a:xfrm>
        </p:grpSpPr>
        <p:sp>
          <p:nvSpPr>
            <p:cNvPr id="348" name="Google Shape;348;p28"/>
            <p:cNvSpPr/>
            <p:nvPr/>
          </p:nvSpPr>
          <p:spPr>
            <a:xfrm rot="2368348">
              <a:off x="3040494" y="2277805"/>
              <a:ext cx="588007" cy="588007"/>
            </a:xfrm>
            <a:prstGeom prst="pie">
              <a:avLst>
                <a:gd fmla="val 18953478" name="adj1"/>
                <a:gd fmla="val 8381030" name="adj2"/>
              </a:avLst>
            </a:prstGeom>
            <a:solidFill>
              <a:srgbClr val="9BC5E9"/>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28"/>
            <p:cNvSpPr/>
            <p:nvPr/>
          </p:nvSpPr>
          <p:spPr>
            <a:xfrm rot="248723">
              <a:off x="3023158" y="2234335"/>
              <a:ext cx="655715" cy="655993"/>
            </a:xfrm>
            <a:prstGeom prst="chord">
              <a:avLst>
                <a:gd fmla="val 2500565" name="adj1"/>
                <a:gd fmla="val 1811979" name="adj2"/>
              </a:avLst>
            </a:prstGeom>
            <a:solidFill>
              <a:srgbClr val="9BC5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0" name="Google Shape;350;p28"/>
          <p:cNvSpPr txBox="1"/>
          <p:nvPr/>
        </p:nvSpPr>
        <p:spPr>
          <a:xfrm>
            <a:off x="3199194" y="2882857"/>
            <a:ext cx="507900" cy="26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600">
                <a:solidFill>
                  <a:srgbClr val="FFFFFF"/>
                </a:solidFill>
                <a:latin typeface="Roboto"/>
                <a:ea typeface="Roboto"/>
                <a:cs typeface="Roboto"/>
                <a:sym typeface="Roboto"/>
              </a:rPr>
              <a:t>01</a:t>
            </a:r>
            <a:endParaRPr b="1" sz="1600">
              <a:solidFill>
                <a:srgbClr val="FFFFFF"/>
              </a:solidFill>
              <a:latin typeface="Roboto"/>
              <a:ea typeface="Roboto"/>
              <a:cs typeface="Roboto"/>
              <a:sym typeface="Roboto"/>
            </a:endParaRPr>
          </a:p>
        </p:txBody>
      </p:sp>
      <p:grpSp>
        <p:nvGrpSpPr>
          <p:cNvPr id="351" name="Google Shape;351;p28"/>
          <p:cNvGrpSpPr/>
          <p:nvPr/>
        </p:nvGrpSpPr>
        <p:grpSpPr>
          <a:xfrm rot="-5400000">
            <a:off x="4225338" y="3802929"/>
            <a:ext cx="737729" cy="737729"/>
            <a:chOff x="2920647" y="2157958"/>
            <a:chExt cx="827700" cy="827700"/>
          </a:xfrm>
        </p:grpSpPr>
        <p:sp>
          <p:nvSpPr>
            <p:cNvPr id="352" name="Google Shape;352;p28"/>
            <p:cNvSpPr/>
            <p:nvPr/>
          </p:nvSpPr>
          <p:spPr>
            <a:xfrm rot="2368348">
              <a:off x="3040494" y="2277805"/>
              <a:ext cx="588007" cy="588007"/>
            </a:xfrm>
            <a:prstGeom prst="pie">
              <a:avLst>
                <a:gd fmla="val 18953478" name="adj1"/>
                <a:gd fmla="val 8381030" name="adj2"/>
              </a:avLst>
            </a:prstGeom>
            <a:solidFill>
              <a:srgbClr val="2196F3"/>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28"/>
            <p:cNvSpPr/>
            <p:nvPr/>
          </p:nvSpPr>
          <p:spPr>
            <a:xfrm rot="248723">
              <a:off x="3023158" y="2234335"/>
              <a:ext cx="655715" cy="655993"/>
            </a:xfrm>
            <a:prstGeom prst="chord">
              <a:avLst>
                <a:gd fmla="val 2500565" name="adj1"/>
                <a:gd fmla="val 1811979" name="adj2"/>
              </a:avLst>
            </a:prstGeom>
            <a:solidFill>
              <a:srgbClr val="2196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4" name="Google Shape;354;p28"/>
          <p:cNvSpPr txBox="1"/>
          <p:nvPr/>
        </p:nvSpPr>
        <p:spPr>
          <a:xfrm>
            <a:off x="4320431" y="3970948"/>
            <a:ext cx="507900" cy="26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600">
                <a:solidFill>
                  <a:srgbClr val="FFFFFF"/>
                </a:solidFill>
                <a:latin typeface="Roboto"/>
                <a:ea typeface="Roboto"/>
                <a:cs typeface="Roboto"/>
                <a:sym typeface="Roboto"/>
              </a:rPr>
              <a:t>02</a:t>
            </a:r>
            <a:endParaRPr b="1" sz="1600">
              <a:solidFill>
                <a:srgbClr val="FFFFFF"/>
              </a:solidFill>
              <a:latin typeface="Roboto"/>
              <a:ea typeface="Roboto"/>
              <a:cs typeface="Roboto"/>
              <a:sym typeface="Roboto"/>
            </a:endParaRPr>
          </a:p>
        </p:txBody>
      </p:sp>
      <p:grpSp>
        <p:nvGrpSpPr>
          <p:cNvPr id="355" name="Google Shape;355;p28"/>
          <p:cNvGrpSpPr/>
          <p:nvPr/>
        </p:nvGrpSpPr>
        <p:grpSpPr>
          <a:xfrm>
            <a:off x="5313093" y="2700655"/>
            <a:ext cx="737804" cy="737804"/>
            <a:chOff x="5428888" y="2158023"/>
            <a:chExt cx="828900" cy="828900"/>
          </a:xfrm>
        </p:grpSpPr>
        <p:sp>
          <p:nvSpPr>
            <p:cNvPr id="356" name="Google Shape;356;p28"/>
            <p:cNvSpPr/>
            <p:nvPr/>
          </p:nvSpPr>
          <p:spPr>
            <a:xfrm rot="-8431175">
              <a:off x="5548912" y="2278047"/>
              <a:ext cx="588851" cy="588851"/>
            </a:xfrm>
            <a:prstGeom prst="pie">
              <a:avLst>
                <a:gd fmla="val 19686997" name="adj1"/>
                <a:gd fmla="val 7771013" name="adj2"/>
              </a:avLst>
            </a:prstGeom>
            <a:solidFill>
              <a:srgbClr val="1976D2"/>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28"/>
            <p:cNvSpPr/>
            <p:nvPr/>
          </p:nvSpPr>
          <p:spPr>
            <a:xfrm rot="-10551618">
              <a:off x="5498383" y="2253584"/>
              <a:ext cx="656613" cy="656891"/>
            </a:xfrm>
            <a:prstGeom prst="chord">
              <a:avLst>
                <a:gd fmla="val 2500565" name="adj1"/>
                <a:gd fmla="val 1811979" name="adj2"/>
              </a:avLst>
            </a:prstGeom>
            <a:solidFill>
              <a:srgbClr val="1976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8" name="Google Shape;358;p28"/>
          <p:cNvSpPr txBox="1"/>
          <p:nvPr/>
        </p:nvSpPr>
        <p:spPr>
          <a:xfrm>
            <a:off x="5404083" y="2882857"/>
            <a:ext cx="507900" cy="26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600">
                <a:solidFill>
                  <a:srgbClr val="FFFFFF"/>
                </a:solidFill>
                <a:latin typeface="Roboto"/>
                <a:ea typeface="Roboto"/>
                <a:cs typeface="Roboto"/>
                <a:sym typeface="Roboto"/>
              </a:rPr>
              <a:t>03</a:t>
            </a:r>
            <a:endParaRPr b="1" sz="1600">
              <a:solidFill>
                <a:srgbClr val="FFFFFF"/>
              </a:solidFill>
              <a:latin typeface="Roboto"/>
              <a:ea typeface="Roboto"/>
              <a:cs typeface="Roboto"/>
              <a:sym typeface="Roboto"/>
            </a:endParaRPr>
          </a:p>
        </p:txBody>
      </p:sp>
      <p:grpSp>
        <p:nvGrpSpPr>
          <p:cNvPr id="359" name="Google Shape;359;p28"/>
          <p:cNvGrpSpPr/>
          <p:nvPr/>
        </p:nvGrpSpPr>
        <p:grpSpPr>
          <a:xfrm rot="5400000">
            <a:off x="4193370" y="1569752"/>
            <a:ext cx="737729" cy="737729"/>
            <a:chOff x="2920647" y="2157958"/>
            <a:chExt cx="827700" cy="827700"/>
          </a:xfrm>
        </p:grpSpPr>
        <p:sp>
          <p:nvSpPr>
            <p:cNvPr id="360" name="Google Shape;360;p28"/>
            <p:cNvSpPr/>
            <p:nvPr/>
          </p:nvSpPr>
          <p:spPr>
            <a:xfrm rot="2368348">
              <a:off x="3040494" y="2277805"/>
              <a:ext cx="588007" cy="588007"/>
            </a:xfrm>
            <a:prstGeom prst="pie">
              <a:avLst>
                <a:gd fmla="val 18953478" name="adj1"/>
                <a:gd fmla="val 8381030" name="adj2"/>
              </a:avLst>
            </a:prstGeom>
            <a:solidFill>
              <a:srgbClr val="0D47A1"/>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28"/>
            <p:cNvSpPr/>
            <p:nvPr/>
          </p:nvSpPr>
          <p:spPr>
            <a:xfrm rot="248723">
              <a:off x="3023158" y="2234335"/>
              <a:ext cx="655715" cy="655993"/>
            </a:xfrm>
            <a:prstGeom prst="chord">
              <a:avLst>
                <a:gd fmla="val 2500565" name="adj1"/>
                <a:gd fmla="val 1811979" name="adj2"/>
              </a:avLst>
            </a:prstGeom>
            <a:solidFill>
              <a:srgbClr val="0D4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2" name="Google Shape;362;p28"/>
          <p:cNvSpPr txBox="1"/>
          <p:nvPr/>
        </p:nvSpPr>
        <p:spPr>
          <a:xfrm>
            <a:off x="4320431" y="1765093"/>
            <a:ext cx="507900" cy="26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600">
                <a:solidFill>
                  <a:srgbClr val="FFFFFF"/>
                </a:solidFill>
                <a:latin typeface="Roboto"/>
                <a:ea typeface="Roboto"/>
                <a:cs typeface="Roboto"/>
                <a:sym typeface="Roboto"/>
              </a:rPr>
              <a:t>04</a:t>
            </a:r>
            <a:endParaRPr b="1" sz="1600">
              <a:solidFill>
                <a:srgbClr val="FFFFFF"/>
              </a:solidFill>
              <a:latin typeface="Roboto"/>
              <a:ea typeface="Roboto"/>
              <a:cs typeface="Roboto"/>
              <a:sym typeface="Roboto"/>
            </a:endParaRPr>
          </a:p>
        </p:txBody>
      </p:sp>
      <p:sp>
        <p:nvSpPr>
          <p:cNvPr id="363" name="Google Shape;363;p28"/>
          <p:cNvSpPr/>
          <p:nvPr/>
        </p:nvSpPr>
        <p:spPr>
          <a:xfrm>
            <a:off x="3753714" y="2242913"/>
            <a:ext cx="1623000" cy="1623000"/>
          </a:xfrm>
          <a:prstGeom prst="ellipse">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7" name="Shape 367"/>
        <p:cNvGrpSpPr/>
        <p:nvPr/>
      </p:nvGrpSpPr>
      <p:grpSpPr>
        <a:xfrm>
          <a:off x="0" y="0"/>
          <a:ext cx="0" cy="0"/>
          <a:chOff x="0" y="0"/>
          <a:chExt cx="0" cy="0"/>
        </a:xfrm>
      </p:grpSpPr>
      <p:grpSp>
        <p:nvGrpSpPr>
          <p:cNvPr id="368" name="Google Shape;368;p29"/>
          <p:cNvGrpSpPr/>
          <p:nvPr/>
        </p:nvGrpSpPr>
        <p:grpSpPr>
          <a:xfrm>
            <a:off x="5107385" y="1291885"/>
            <a:ext cx="3461100" cy="2671532"/>
            <a:chOff x="3553042" y="1657806"/>
            <a:chExt cx="3461100" cy="2671532"/>
          </a:xfrm>
        </p:grpSpPr>
        <p:sp>
          <p:nvSpPr>
            <p:cNvPr id="369" name="Google Shape;369;p29"/>
            <p:cNvSpPr/>
            <p:nvPr/>
          </p:nvSpPr>
          <p:spPr>
            <a:xfrm>
              <a:off x="4856024" y="3625653"/>
              <a:ext cx="944700" cy="663300"/>
            </a:xfrm>
            <a:prstGeom prst="trapezoid">
              <a:avLst>
                <a:gd fmla="val 25000" name="adj"/>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29"/>
            <p:cNvSpPr/>
            <p:nvPr/>
          </p:nvSpPr>
          <p:spPr>
            <a:xfrm rot="10800000">
              <a:off x="4953871" y="3681997"/>
              <a:ext cx="400200" cy="606600"/>
            </a:xfrm>
            <a:prstGeom prst="triangle">
              <a:avLst>
                <a:gd fmla="val 96745"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29"/>
            <p:cNvSpPr/>
            <p:nvPr/>
          </p:nvSpPr>
          <p:spPr>
            <a:xfrm>
              <a:off x="4767796" y="3681816"/>
              <a:ext cx="163500" cy="606600"/>
            </a:xfrm>
            <a:prstGeom prst="triangle">
              <a:avLst>
                <a:gd fmla="val 98558"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29"/>
            <p:cNvSpPr/>
            <p:nvPr/>
          </p:nvSpPr>
          <p:spPr>
            <a:xfrm rot="10800000">
              <a:off x="4678237" y="4276102"/>
              <a:ext cx="1210800" cy="456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29"/>
            <p:cNvSpPr/>
            <p:nvPr/>
          </p:nvSpPr>
          <p:spPr>
            <a:xfrm rot="10800000">
              <a:off x="4668343" y="4283738"/>
              <a:ext cx="1230600" cy="45600"/>
            </a:xfrm>
            <a:prstGeom prst="roundRect">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29"/>
            <p:cNvSpPr/>
            <p:nvPr/>
          </p:nvSpPr>
          <p:spPr>
            <a:xfrm>
              <a:off x="4926950" y="3681915"/>
              <a:ext cx="42900" cy="594300"/>
            </a:xfrm>
            <a:prstGeom prst="rect">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29"/>
            <p:cNvSpPr/>
            <p:nvPr/>
          </p:nvSpPr>
          <p:spPr>
            <a:xfrm>
              <a:off x="3553042" y="1674645"/>
              <a:ext cx="3461100" cy="2014500"/>
            </a:xfrm>
            <a:prstGeom prst="roundRect">
              <a:avLst>
                <a:gd fmla="val 1882"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29"/>
            <p:cNvSpPr/>
            <p:nvPr/>
          </p:nvSpPr>
          <p:spPr>
            <a:xfrm>
              <a:off x="3553042" y="1657806"/>
              <a:ext cx="3461100" cy="2014500"/>
            </a:xfrm>
            <a:prstGeom prst="roundRect">
              <a:avLst>
                <a:gd fmla="val 1764"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77" name="Google Shape;377;p29"/>
          <p:cNvPicPr preferRelativeResize="0"/>
          <p:nvPr/>
        </p:nvPicPr>
        <p:blipFill rotWithShape="1">
          <a:blip r:embed="rId3">
            <a:alphaModFix/>
          </a:blip>
          <a:srcRect b="17417" l="0" r="0" t="17423"/>
          <a:stretch/>
        </p:blipFill>
        <p:spPr>
          <a:xfrm>
            <a:off x="5160528" y="1349094"/>
            <a:ext cx="3355200" cy="1911900"/>
          </a:xfrm>
          <a:prstGeom prst="rect">
            <a:avLst/>
          </a:prstGeom>
          <a:noFill/>
          <a:ln>
            <a:noFill/>
          </a:ln>
        </p:spPr>
      </p:pic>
      <p:sp>
        <p:nvSpPr>
          <p:cNvPr id="378" name="Google Shape;378;p29"/>
          <p:cNvSpPr/>
          <p:nvPr/>
        </p:nvSpPr>
        <p:spPr>
          <a:xfrm flipH="1">
            <a:off x="5160511" y="1350143"/>
            <a:ext cx="3355200" cy="19098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29"/>
          <p:cNvSpPr txBox="1"/>
          <p:nvPr>
            <p:ph idx="2" type="title"/>
          </p:nvPr>
        </p:nvSpPr>
        <p:spPr>
          <a:xfrm>
            <a:off x="1088175" y="685475"/>
            <a:ext cx="3920400" cy="894300"/>
          </a:xfrm>
          <a:prstGeom prst="rect">
            <a:avLst/>
          </a:prstGeom>
        </p:spPr>
        <p:txBody>
          <a:bodyPr anchorCtr="0" anchor="t" bIns="91425" lIns="91425" spcFirstLastPara="1" rIns="91425" wrap="square" tIns="91425">
            <a:noAutofit/>
          </a:bodyPr>
          <a:lstStyle/>
          <a:p>
            <a:pPr indent="0" lvl="0" marL="0" rtl="0" algn="l">
              <a:lnSpc>
                <a:spcPct val="130000"/>
              </a:lnSpc>
              <a:spcBef>
                <a:spcPts val="1000"/>
              </a:spcBef>
              <a:spcAft>
                <a:spcPts val="0"/>
              </a:spcAft>
              <a:buClr>
                <a:srgbClr val="000000"/>
              </a:buClr>
              <a:buSzPts val="1100"/>
              <a:buFont typeface="Arial"/>
              <a:buNone/>
            </a:pPr>
            <a:r>
              <a:rPr b="1" lang="en-GB" sz="2400">
                <a:latin typeface="Lato"/>
                <a:ea typeface="Lato"/>
                <a:cs typeface="Lato"/>
                <a:sym typeface="Lato"/>
              </a:rPr>
              <a:t>Evaluation Methods</a:t>
            </a:r>
            <a:endParaRPr b="1" sz="2400">
              <a:latin typeface="Lato"/>
              <a:ea typeface="Lato"/>
              <a:cs typeface="Lato"/>
              <a:sym typeface="Lato"/>
            </a:endParaRPr>
          </a:p>
          <a:p>
            <a:pPr indent="0" lvl="0" marL="0" rtl="0" algn="l">
              <a:lnSpc>
                <a:spcPct val="130000"/>
              </a:lnSpc>
              <a:spcBef>
                <a:spcPts val="1000"/>
              </a:spcBef>
              <a:spcAft>
                <a:spcPts val="0"/>
              </a:spcAft>
              <a:buClr>
                <a:srgbClr val="000000"/>
              </a:buClr>
              <a:buSzPts val="1100"/>
              <a:buFont typeface="Arial"/>
              <a:buNone/>
            </a:pPr>
            <a:r>
              <a:rPr lang="en-GB" sz="1800">
                <a:latin typeface="Lato"/>
                <a:ea typeface="Lato"/>
                <a:cs typeface="Lato"/>
                <a:sym typeface="Lato"/>
              </a:rPr>
              <a:t>(Six Statistical Measures)</a:t>
            </a:r>
            <a:endParaRPr sz="1800">
              <a:latin typeface="Lato"/>
              <a:ea typeface="Lato"/>
              <a:cs typeface="Lato"/>
              <a:sym typeface="Lato"/>
            </a:endParaRPr>
          </a:p>
        </p:txBody>
      </p:sp>
      <p:sp>
        <p:nvSpPr>
          <p:cNvPr id="380" name="Google Shape;380;p29"/>
          <p:cNvSpPr txBox="1"/>
          <p:nvPr>
            <p:ph type="title"/>
          </p:nvPr>
        </p:nvSpPr>
        <p:spPr>
          <a:xfrm>
            <a:off x="651600" y="1940800"/>
            <a:ext cx="3920400" cy="2671500"/>
          </a:xfrm>
          <a:prstGeom prst="rect">
            <a:avLst/>
          </a:prstGeom>
        </p:spPr>
        <p:txBody>
          <a:bodyPr anchorCtr="0" anchor="t" bIns="91425" lIns="91425" spcFirstLastPara="1" rIns="91425" wrap="square" tIns="91425">
            <a:noAutofit/>
          </a:bodyPr>
          <a:lstStyle/>
          <a:p>
            <a:pPr indent="-342900" lvl="0" marL="457200" rtl="0" algn="l">
              <a:lnSpc>
                <a:spcPct val="130000"/>
              </a:lnSpc>
              <a:spcBef>
                <a:spcPts val="1000"/>
              </a:spcBef>
              <a:spcAft>
                <a:spcPts val="0"/>
              </a:spcAft>
              <a:buSzPts val="1800"/>
              <a:buFont typeface="Lato"/>
              <a:buChar char="●"/>
            </a:pPr>
            <a:r>
              <a:rPr lang="en-GB">
                <a:latin typeface="Lato"/>
                <a:ea typeface="Lato"/>
                <a:cs typeface="Lato"/>
                <a:sym typeface="Lato"/>
              </a:rPr>
              <a:t>Sensitivity (SN)</a:t>
            </a:r>
            <a:endParaRPr>
              <a:latin typeface="Lato"/>
              <a:ea typeface="Lato"/>
              <a:cs typeface="Lato"/>
              <a:sym typeface="Lato"/>
            </a:endParaRPr>
          </a:p>
          <a:p>
            <a:pPr indent="-342900" lvl="0" marL="457200" rtl="0" algn="l">
              <a:lnSpc>
                <a:spcPct val="130000"/>
              </a:lnSpc>
              <a:spcBef>
                <a:spcPts val="0"/>
              </a:spcBef>
              <a:spcAft>
                <a:spcPts val="0"/>
              </a:spcAft>
              <a:buSzPts val="1800"/>
              <a:buFont typeface="Lato"/>
              <a:buChar char="●"/>
            </a:pPr>
            <a:r>
              <a:rPr lang="en-GB">
                <a:latin typeface="Lato"/>
                <a:ea typeface="Lato"/>
                <a:cs typeface="Lato"/>
                <a:sym typeface="Lato"/>
              </a:rPr>
              <a:t>Specificity (SP)</a:t>
            </a:r>
            <a:endParaRPr>
              <a:latin typeface="Lato"/>
              <a:ea typeface="Lato"/>
              <a:cs typeface="Lato"/>
              <a:sym typeface="Lato"/>
            </a:endParaRPr>
          </a:p>
          <a:p>
            <a:pPr indent="-342900" lvl="0" marL="457200" rtl="0" algn="l">
              <a:lnSpc>
                <a:spcPct val="130000"/>
              </a:lnSpc>
              <a:spcBef>
                <a:spcPts val="0"/>
              </a:spcBef>
              <a:spcAft>
                <a:spcPts val="0"/>
              </a:spcAft>
              <a:buSzPts val="1800"/>
              <a:buFont typeface="Lato"/>
              <a:buChar char="●"/>
            </a:pPr>
            <a:r>
              <a:rPr lang="en-GB">
                <a:latin typeface="Lato"/>
                <a:ea typeface="Lato"/>
                <a:cs typeface="Lato"/>
                <a:sym typeface="Lato"/>
              </a:rPr>
              <a:t>Positive Predictive Value (PPV)</a:t>
            </a:r>
            <a:endParaRPr>
              <a:latin typeface="Lato"/>
              <a:ea typeface="Lato"/>
              <a:cs typeface="Lato"/>
              <a:sym typeface="Lato"/>
            </a:endParaRPr>
          </a:p>
          <a:p>
            <a:pPr indent="-342900" lvl="0" marL="457200" rtl="0" algn="l">
              <a:lnSpc>
                <a:spcPct val="130000"/>
              </a:lnSpc>
              <a:spcBef>
                <a:spcPts val="0"/>
              </a:spcBef>
              <a:spcAft>
                <a:spcPts val="0"/>
              </a:spcAft>
              <a:buSzPts val="1800"/>
              <a:buFont typeface="Lato"/>
              <a:buChar char="●"/>
            </a:pPr>
            <a:r>
              <a:rPr lang="en-GB">
                <a:latin typeface="Lato"/>
                <a:ea typeface="Lato"/>
                <a:cs typeface="Lato"/>
                <a:sym typeface="Lato"/>
              </a:rPr>
              <a:t>Negative Predictive Value (NPV)</a:t>
            </a:r>
            <a:endParaRPr>
              <a:latin typeface="Lato"/>
              <a:ea typeface="Lato"/>
              <a:cs typeface="Lato"/>
              <a:sym typeface="Lato"/>
            </a:endParaRPr>
          </a:p>
          <a:p>
            <a:pPr indent="-342900" lvl="0" marL="457200" rtl="0" algn="l">
              <a:lnSpc>
                <a:spcPct val="130000"/>
              </a:lnSpc>
              <a:spcBef>
                <a:spcPts val="0"/>
              </a:spcBef>
              <a:spcAft>
                <a:spcPts val="0"/>
              </a:spcAft>
              <a:buSzPts val="1800"/>
              <a:buFont typeface="Lato"/>
              <a:buChar char="●"/>
            </a:pPr>
            <a:r>
              <a:rPr lang="en-GB">
                <a:latin typeface="Lato"/>
                <a:ea typeface="Lato"/>
                <a:cs typeface="Lato"/>
                <a:sym typeface="Lato"/>
              </a:rPr>
              <a:t>F-measure (F)</a:t>
            </a:r>
            <a:endParaRPr>
              <a:latin typeface="Lato"/>
              <a:ea typeface="Lato"/>
              <a:cs typeface="Lato"/>
              <a:sym typeface="Lato"/>
            </a:endParaRPr>
          </a:p>
          <a:p>
            <a:pPr indent="-342900" lvl="0" marL="457200" rtl="0" algn="l">
              <a:lnSpc>
                <a:spcPct val="130000"/>
              </a:lnSpc>
              <a:spcBef>
                <a:spcPts val="0"/>
              </a:spcBef>
              <a:spcAft>
                <a:spcPts val="0"/>
              </a:spcAft>
              <a:buSzPts val="1800"/>
              <a:buFont typeface="Lato"/>
              <a:buChar char="●"/>
            </a:pPr>
            <a:r>
              <a:rPr lang="en-GB">
                <a:latin typeface="Lato"/>
                <a:ea typeface="Lato"/>
                <a:cs typeface="Lato"/>
                <a:sym typeface="Lato"/>
              </a:rPr>
              <a:t>Accuracy (ACC)</a:t>
            </a:r>
            <a:endParaRPr>
              <a:latin typeface="Lato"/>
              <a:ea typeface="Lato"/>
              <a:cs typeface="Lato"/>
              <a:sym typeface="La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4" name="Shape 384"/>
        <p:cNvGrpSpPr/>
        <p:nvPr/>
      </p:nvGrpSpPr>
      <p:grpSpPr>
        <a:xfrm>
          <a:off x="0" y="0"/>
          <a:ext cx="0" cy="0"/>
          <a:chOff x="0" y="0"/>
          <a:chExt cx="0" cy="0"/>
        </a:xfrm>
      </p:grpSpPr>
      <p:sp>
        <p:nvSpPr>
          <p:cNvPr id="385" name="Google Shape;385;p30"/>
          <p:cNvSpPr txBox="1"/>
          <p:nvPr>
            <p:ph type="title"/>
          </p:nvPr>
        </p:nvSpPr>
        <p:spPr>
          <a:xfrm>
            <a:off x="1297500" y="581575"/>
            <a:ext cx="7038900" cy="75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3000">
                <a:latin typeface="Lato"/>
                <a:ea typeface="Lato"/>
                <a:cs typeface="Lato"/>
                <a:sym typeface="Lato"/>
              </a:rPr>
              <a:t>Result </a:t>
            </a:r>
            <a:r>
              <a:rPr lang="en-GB" sz="1800">
                <a:latin typeface="Lato"/>
                <a:ea typeface="Lato"/>
                <a:cs typeface="Lato"/>
                <a:sym typeface="Lato"/>
              </a:rPr>
              <a:t>(for YDIP network)</a:t>
            </a:r>
            <a:endParaRPr sz="1800">
              <a:latin typeface="Lato"/>
              <a:ea typeface="Lato"/>
              <a:cs typeface="Lato"/>
              <a:sym typeface="Lato"/>
            </a:endParaRPr>
          </a:p>
        </p:txBody>
      </p:sp>
      <p:sp>
        <p:nvSpPr>
          <p:cNvPr id="386" name="Google Shape;386;p30"/>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400"/>
          </a:p>
          <a:p>
            <a:pPr indent="0" lvl="0" marL="0" rtl="0" algn="l">
              <a:spcBef>
                <a:spcPts val="1600"/>
              </a:spcBef>
              <a:spcAft>
                <a:spcPts val="1600"/>
              </a:spcAft>
              <a:buNone/>
            </a:pPr>
            <a:r>
              <a:t/>
            </a:r>
            <a:endParaRPr/>
          </a:p>
        </p:txBody>
      </p:sp>
      <p:pic>
        <p:nvPicPr>
          <p:cNvPr id="387" name="Google Shape;387;p30"/>
          <p:cNvPicPr preferRelativeResize="0"/>
          <p:nvPr/>
        </p:nvPicPr>
        <p:blipFill rotWithShape="1">
          <a:blip r:embed="rId3">
            <a:alphaModFix/>
          </a:blip>
          <a:srcRect b="7107" l="19393" r="19812" t="32348"/>
          <a:stretch/>
        </p:blipFill>
        <p:spPr>
          <a:xfrm>
            <a:off x="0" y="1404900"/>
            <a:ext cx="9144001" cy="373860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1" name="Shape 391"/>
        <p:cNvGrpSpPr/>
        <p:nvPr/>
      </p:nvGrpSpPr>
      <p:grpSpPr>
        <a:xfrm>
          <a:off x="0" y="0"/>
          <a:ext cx="0" cy="0"/>
          <a:chOff x="0" y="0"/>
          <a:chExt cx="0" cy="0"/>
        </a:xfrm>
      </p:grpSpPr>
      <p:sp>
        <p:nvSpPr>
          <p:cNvPr id="392" name="Google Shape;392;p31"/>
          <p:cNvSpPr txBox="1"/>
          <p:nvPr>
            <p:ph type="title"/>
          </p:nvPr>
        </p:nvSpPr>
        <p:spPr>
          <a:xfrm>
            <a:off x="1297500" y="581575"/>
            <a:ext cx="7038900" cy="75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3000">
                <a:latin typeface="Lato"/>
                <a:ea typeface="Lato"/>
                <a:cs typeface="Lato"/>
                <a:sym typeface="Lato"/>
              </a:rPr>
              <a:t>Result </a:t>
            </a:r>
            <a:r>
              <a:rPr lang="en-GB" sz="1800">
                <a:latin typeface="Lato"/>
                <a:ea typeface="Lato"/>
                <a:cs typeface="Lato"/>
                <a:sym typeface="Lato"/>
              </a:rPr>
              <a:t>(for HDIP network)</a:t>
            </a:r>
            <a:endParaRPr sz="1800">
              <a:latin typeface="Lato"/>
              <a:ea typeface="Lato"/>
              <a:cs typeface="Lato"/>
              <a:sym typeface="Lato"/>
            </a:endParaRPr>
          </a:p>
        </p:txBody>
      </p:sp>
      <p:sp>
        <p:nvSpPr>
          <p:cNvPr id="393" name="Google Shape;393;p31"/>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400"/>
          </a:p>
          <a:p>
            <a:pPr indent="0" lvl="0" marL="0" rtl="0" algn="l">
              <a:spcBef>
                <a:spcPts val="1600"/>
              </a:spcBef>
              <a:spcAft>
                <a:spcPts val="1600"/>
              </a:spcAft>
              <a:buNone/>
            </a:pPr>
            <a:r>
              <a:t/>
            </a:r>
            <a:endParaRPr/>
          </a:p>
        </p:txBody>
      </p:sp>
      <p:pic>
        <p:nvPicPr>
          <p:cNvPr id="394" name="Google Shape;394;p31"/>
          <p:cNvPicPr preferRelativeResize="0"/>
          <p:nvPr/>
        </p:nvPicPr>
        <p:blipFill rotWithShape="1">
          <a:blip r:embed="rId3">
            <a:alphaModFix/>
          </a:blip>
          <a:srcRect b="14276" l="20763" r="18276" t="25890"/>
          <a:stretch/>
        </p:blipFill>
        <p:spPr>
          <a:xfrm>
            <a:off x="0" y="1391875"/>
            <a:ext cx="9144001" cy="375162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8" name="Shape 398"/>
        <p:cNvGrpSpPr/>
        <p:nvPr/>
      </p:nvGrpSpPr>
      <p:grpSpPr>
        <a:xfrm>
          <a:off x="0" y="0"/>
          <a:ext cx="0" cy="0"/>
          <a:chOff x="0" y="0"/>
          <a:chExt cx="0" cy="0"/>
        </a:xfrm>
      </p:grpSpPr>
      <p:sp>
        <p:nvSpPr>
          <p:cNvPr id="399" name="Google Shape;399;p32"/>
          <p:cNvSpPr txBox="1"/>
          <p:nvPr>
            <p:ph type="title"/>
          </p:nvPr>
        </p:nvSpPr>
        <p:spPr>
          <a:xfrm>
            <a:off x="702850" y="1708619"/>
            <a:ext cx="3333300" cy="14709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sz="3000">
                <a:latin typeface="Lato"/>
                <a:ea typeface="Lato"/>
                <a:cs typeface="Lato"/>
                <a:sym typeface="Lato"/>
              </a:rPr>
              <a:t>Conclusion</a:t>
            </a:r>
            <a:endParaRPr sz="3000">
              <a:latin typeface="Lato"/>
              <a:ea typeface="Lato"/>
              <a:cs typeface="Lato"/>
              <a:sym typeface="Lato"/>
            </a:endParaRPr>
          </a:p>
        </p:txBody>
      </p:sp>
      <p:sp>
        <p:nvSpPr>
          <p:cNvPr id="400" name="Google Shape;400;p32"/>
          <p:cNvSpPr txBox="1"/>
          <p:nvPr>
            <p:ph idx="1" type="body"/>
          </p:nvPr>
        </p:nvSpPr>
        <p:spPr>
          <a:xfrm>
            <a:off x="702850" y="3711350"/>
            <a:ext cx="8125800" cy="1148100"/>
          </a:xfrm>
          <a:prstGeom prst="rect">
            <a:avLst/>
          </a:prstGeom>
        </p:spPr>
        <p:txBody>
          <a:bodyPr anchorCtr="0" anchor="t" bIns="91425" lIns="91425" spcFirstLastPara="1" rIns="91425" wrap="square" tIns="91425">
            <a:noAutofit/>
          </a:bodyPr>
          <a:lstStyle/>
          <a:p>
            <a:pPr indent="0" lvl="0" marL="0" rtl="0" algn="l">
              <a:lnSpc>
                <a:spcPct val="130000"/>
              </a:lnSpc>
              <a:spcBef>
                <a:spcPts val="1000"/>
              </a:spcBef>
              <a:spcAft>
                <a:spcPts val="0"/>
              </a:spcAft>
              <a:buNone/>
            </a:pPr>
            <a:r>
              <a:rPr lang="en-GB" sz="1200"/>
              <a:t>The identification of essential proteins is helpful for comprehending the minimal requirements for cellular life, and many approaches based on topological properties have been proposed for discovering essential proteins in PPI networks. In future studies, we will integrate additional information, such as domain information, gene ontology and gene expression data, to predict essential proteins more effectively and accurately.</a:t>
            </a:r>
            <a:endParaRPr sz="1200"/>
          </a:p>
          <a:p>
            <a:pPr indent="0" lvl="0" marL="0" rtl="0" algn="l">
              <a:lnSpc>
                <a:spcPct val="130000"/>
              </a:lnSpc>
              <a:spcBef>
                <a:spcPts val="1000"/>
              </a:spcBef>
              <a:spcAft>
                <a:spcPts val="0"/>
              </a:spcAft>
              <a:buClr>
                <a:srgbClr val="000000"/>
              </a:buClr>
              <a:buSzPts val="1100"/>
              <a:buFont typeface="Arial"/>
              <a:buNone/>
            </a:pPr>
            <a:r>
              <a:t/>
            </a:r>
            <a:endParaRPr>
              <a:solidFill>
                <a:srgbClr val="353744"/>
              </a:solidFill>
              <a:latin typeface="Proxima Nova"/>
              <a:ea typeface="Proxima Nova"/>
              <a:cs typeface="Proxima Nova"/>
              <a:sym typeface="Proxima Nova"/>
            </a:endParaRPr>
          </a:p>
        </p:txBody>
      </p:sp>
      <p:grpSp>
        <p:nvGrpSpPr>
          <p:cNvPr id="401" name="Google Shape;401;p32"/>
          <p:cNvGrpSpPr/>
          <p:nvPr/>
        </p:nvGrpSpPr>
        <p:grpSpPr>
          <a:xfrm>
            <a:off x="4654186" y="1785178"/>
            <a:ext cx="4042004" cy="2072175"/>
            <a:chOff x="4654186" y="1785178"/>
            <a:chExt cx="4042004" cy="2072175"/>
          </a:xfrm>
        </p:grpSpPr>
        <p:sp>
          <p:nvSpPr>
            <p:cNvPr id="402" name="Google Shape;402;p32"/>
            <p:cNvSpPr/>
            <p:nvPr/>
          </p:nvSpPr>
          <p:spPr>
            <a:xfrm>
              <a:off x="4657290" y="1813753"/>
              <a:ext cx="4038900" cy="2043600"/>
            </a:xfrm>
            <a:prstGeom prst="roundRect">
              <a:avLst>
                <a:gd fmla="val 4551"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32"/>
            <p:cNvSpPr/>
            <p:nvPr/>
          </p:nvSpPr>
          <p:spPr>
            <a:xfrm>
              <a:off x="4654186" y="1785178"/>
              <a:ext cx="4038900" cy="2043600"/>
            </a:xfrm>
            <a:prstGeom prst="roundRect">
              <a:avLst>
                <a:gd fmla="val 4551"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32"/>
            <p:cNvSpPr/>
            <p:nvPr/>
          </p:nvSpPr>
          <p:spPr>
            <a:xfrm rot="5400000">
              <a:off x="4590717" y="2763677"/>
              <a:ext cx="667200" cy="1086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405" name="Google Shape;405;p32"/>
          <p:cNvPicPr preferRelativeResize="0"/>
          <p:nvPr/>
        </p:nvPicPr>
        <p:blipFill rotWithShape="1">
          <a:blip r:embed="rId3">
            <a:alphaModFix/>
          </a:blip>
          <a:srcRect b="0" l="1839" r="1839" t="0"/>
          <a:stretch/>
        </p:blipFill>
        <p:spPr>
          <a:xfrm rot="5400000">
            <a:off x="5944825" y="1044800"/>
            <a:ext cx="2043600" cy="3524400"/>
          </a:xfrm>
          <a:prstGeom prst="round2SameRect">
            <a:avLst>
              <a:gd fmla="val 4129" name="adj1"/>
              <a:gd fmla="val 0" name="adj2"/>
            </a:avLst>
          </a:prstGeom>
          <a:noFill/>
          <a:ln>
            <a:noFill/>
          </a:ln>
        </p:spPr>
      </p:pic>
      <p:sp>
        <p:nvSpPr>
          <p:cNvPr id="406" name="Google Shape;406;p32"/>
          <p:cNvSpPr/>
          <p:nvPr/>
        </p:nvSpPr>
        <p:spPr>
          <a:xfrm flipH="1" rot="5400000">
            <a:off x="5885954" y="1103724"/>
            <a:ext cx="2043600" cy="34050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0" name="Shape 410"/>
        <p:cNvGrpSpPr/>
        <p:nvPr/>
      </p:nvGrpSpPr>
      <p:grpSpPr>
        <a:xfrm>
          <a:off x="0" y="0"/>
          <a:ext cx="0" cy="0"/>
          <a:chOff x="0" y="0"/>
          <a:chExt cx="0" cy="0"/>
        </a:xfrm>
      </p:grpSpPr>
      <p:sp>
        <p:nvSpPr>
          <p:cNvPr id="411" name="Google Shape;411;p33"/>
          <p:cNvSpPr txBox="1"/>
          <p:nvPr>
            <p:ph type="title"/>
          </p:nvPr>
        </p:nvSpPr>
        <p:spPr>
          <a:xfrm>
            <a:off x="1181225" y="669000"/>
            <a:ext cx="2642700" cy="593100"/>
          </a:xfrm>
          <a:prstGeom prst="rect">
            <a:avLst/>
          </a:prstGeom>
        </p:spPr>
        <p:txBody>
          <a:bodyPr anchorCtr="0" anchor="ctr" bIns="91425" lIns="91425" spcFirstLastPara="1" rIns="91425" wrap="square" tIns="91425">
            <a:noAutofit/>
          </a:bodyPr>
          <a:lstStyle/>
          <a:p>
            <a:pPr indent="0" lvl="0" marL="0" rtl="0" algn="l">
              <a:lnSpc>
                <a:spcPct val="115000"/>
              </a:lnSpc>
              <a:spcBef>
                <a:spcPts val="0"/>
              </a:spcBef>
              <a:spcAft>
                <a:spcPts val="1600"/>
              </a:spcAft>
              <a:buNone/>
            </a:pPr>
            <a:r>
              <a:rPr lang="en-GB" sz="2400">
                <a:latin typeface="Lato"/>
                <a:ea typeface="Lato"/>
                <a:cs typeface="Lato"/>
                <a:sym typeface="Lato"/>
              </a:rPr>
              <a:t>References</a:t>
            </a:r>
            <a:endParaRPr sz="2400">
              <a:latin typeface="Lato"/>
              <a:ea typeface="Lato"/>
              <a:cs typeface="Lato"/>
              <a:sym typeface="Lato"/>
            </a:endParaRPr>
          </a:p>
        </p:txBody>
      </p:sp>
      <p:sp>
        <p:nvSpPr>
          <p:cNvPr id="412" name="Google Shape;412;p33"/>
          <p:cNvSpPr txBox="1"/>
          <p:nvPr>
            <p:ph idx="1" type="body"/>
          </p:nvPr>
        </p:nvSpPr>
        <p:spPr>
          <a:xfrm>
            <a:off x="4958750" y="669000"/>
            <a:ext cx="3792000" cy="4020600"/>
          </a:xfrm>
          <a:prstGeom prst="rect">
            <a:avLst/>
          </a:prstGeom>
        </p:spPr>
        <p:txBody>
          <a:bodyPr anchorCtr="0" anchor="t" bIns="91425" lIns="91425" spcFirstLastPara="1" rIns="91425" wrap="square" tIns="91425">
            <a:noAutofit/>
          </a:bodyPr>
          <a:lstStyle/>
          <a:p>
            <a:pPr indent="-298450" lvl="0" marL="457200" rtl="0" algn="l">
              <a:lnSpc>
                <a:spcPct val="130000"/>
              </a:lnSpc>
              <a:spcBef>
                <a:spcPts val="1000"/>
              </a:spcBef>
              <a:spcAft>
                <a:spcPts val="0"/>
              </a:spcAft>
              <a:buClr>
                <a:srgbClr val="000000"/>
              </a:buClr>
              <a:buSzPts val="1100"/>
              <a:buAutoNum type="arabicPeriod"/>
            </a:pPr>
            <a:r>
              <a:rPr lang="en-GB">
                <a:solidFill>
                  <a:srgbClr val="000000"/>
                </a:solidFill>
              </a:rPr>
              <a:t>Qin C, Sun Y, Dong Y (2016) A New Method for Identifying Essential Proteins Based on Network Topology Properties and Protein Complexes. PLoS ONE 11(8): e0161042. doi:10.1371/journal. Pone.0161042</a:t>
            </a:r>
            <a:endParaRPr>
              <a:solidFill>
                <a:srgbClr val="000000"/>
              </a:solidFill>
            </a:endParaRPr>
          </a:p>
          <a:p>
            <a:pPr indent="-298450" lvl="0" marL="457200" rtl="0" algn="l">
              <a:lnSpc>
                <a:spcPct val="130000"/>
              </a:lnSpc>
              <a:spcBef>
                <a:spcPts val="0"/>
              </a:spcBef>
              <a:spcAft>
                <a:spcPts val="0"/>
              </a:spcAft>
              <a:buClr>
                <a:srgbClr val="000000"/>
              </a:buClr>
              <a:buSzPts val="1100"/>
              <a:buAutoNum type="arabicPeriod"/>
            </a:pPr>
            <a:r>
              <a:rPr lang="en-GB">
                <a:solidFill>
                  <a:srgbClr val="000000"/>
                </a:solidFill>
              </a:rPr>
              <a:t>https://www.ebi.ac.uk/training/online/course/network-analysis-protein-interaction-data-introduction/protein-protein-interaction-networks</a:t>
            </a:r>
            <a:endParaRPr>
              <a:solidFill>
                <a:srgbClr val="000000"/>
              </a:solidFill>
            </a:endParaRPr>
          </a:p>
          <a:p>
            <a:pPr indent="-298450" lvl="0" marL="457200" rtl="0" algn="l">
              <a:lnSpc>
                <a:spcPct val="130000"/>
              </a:lnSpc>
              <a:spcBef>
                <a:spcPts val="0"/>
              </a:spcBef>
              <a:spcAft>
                <a:spcPts val="0"/>
              </a:spcAft>
              <a:buClr>
                <a:srgbClr val="000000"/>
              </a:buClr>
              <a:buSzPts val="1100"/>
              <a:buAutoNum type="arabicPeriod"/>
            </a:pPr>
            <a:r>
              <a:rPr lang="en-GB">
                <a:solidFill>
                  <a:srgbClr val="000000"/>
                </a:solidFill>
              </a:rPr>
              <a:t>https://en.wikipedia.org/wiki/Protein%E2%80%93protein_interaction</a:t>
            </a:r>
            <a:endParaRPr>
              <a:solidFill>
                <a:srgbClr val="000000"/>
              </a:solidFill>
            </a:endParaRPr>
          </a:p>
          <a:p>
            <a:pPr indent="-298450" lvl="0" marL="457200" rtl="0" algn="l">
              <a:lnSpc>
                <a:spcPct val="130000"/>
              </a:lnSpc>
              <a:spcBef>
                <a:spcPts val="0"/>
              </a:spcBef>
              <a:spcAft>
                <a:spcPts val="0"/>
              </a:spcAft>
              <a:buClr>
                <a:srgbClr val="000000"/>
              </a:buClr>
              <a:buSzPts val="1100"/>
              <a:buAutoNum type="arabicPeriod"/>
            </a:pPr>
            <a:r>
              <a:rPr lang="en-GB">
                <a:solidFill>
                  <a:srgbClr val="000000"/>
                </a:solidFill>
              </a:rPr>
              <a:t>https://www.nature.com/subjects/protein-protein-interaction-networks</a:t>
            </a:r>
            <a:endParaRPr>
              <a:solidFill>
                <a:srgbClr val="000000"/>
              </a:solidFill>
            </a:endParaRPr>
          </a:p>
          <a:p>
            <a:pPr indent="-298450" lvl="0" marL="457200" rtl="0" algn="l">
              <a:lnSpc>
                <a:spcPct val="130000"/>
              </a:lnSpc>
              <a:spcBef>
                <a:spcPts val="0"/>
              </a:spcBef>
              <a:spcAft>
                <a:spcPts val="0"/>
              </a:spcAft>
              <a:buClr>
                <a:srgbClr val="000000"/>
              </a:buClr>
              <a:buSzPts val="1100"/>
              <a:buAutoNum type="arabicPeriod"/>
            </a:pPr>
            <a:r>
              <a:rPr lang="en-GB">
                <a:solidFill>
                  <a:srgbClr val="000000"/>
                </a:solidFill>
              </a:rPr>
              <a:t>Luo J, Qi Y (2015) Identification of Essential Proteins Based on a New Combination of Local Interaction Density and Protein Complexes. PLoS ONE 10(6): e0131418. doi:10.1371/journal. pone.0131418</a:t>
            </a:r>
            <a:endParaRPr>
              <a:solidFill>
                <a:srgbClr val="000000"/>
              </a:solidFill>
            </a:endParaRPr>
          </a:p>
        </p:txBody>
      </p:sp>
      <p:grpSp>
        <p:nvGrpSpPr>
          <p:cNvPr id="413" name="Google Shape;413;p33"/>
          <p:cNvGrpSpPr/>
          <p:nvPr/>
        </p:nvGrpSpPr>
        <p:grpSpPr>
          <a:xfrm>
            <a:off x="596402" y="1727943"/>
            <a:ext cx="1387497" cy="2767214"/>
            <a:chOff x="3983627" y="1676395"/>
            <a:chExt cx="1449538" cy="2881914"/>
          </a:xfrm>
        </p:grpSpPr>
        <p:sp>
          <p:nvSpPr>
            <p:cNvPr id="414" name="Google Shape;414;p33"/>
            <p:cNvSpPr/>
            <p:nvPr/>
          </p:nvSpPr>
          <p:spPr>
            <a:xfrm rot="-5400000">
              <a:off x="3276827" y="2404608"/>
              <a:ext cx="2860500" cy="1446900"/>
            </a:xfrm>
            <a:prstGeom prst="roundRect">
              <a:avLst>
                <a:gd fmla="val 4551"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33"/>
            <p:cNvSpPr/>
            <p:nvPr/>
          </p:nvSpPr>
          <p:spPr>
            <a:xfrm rot="-5400000">
              <a:off x="3279465" y="2383195"/>
              <a:ext cx="2860500" cy="1446900"/>
            </a:xfrm>
            <a:prstGeom prst="roundRect">
              <a:avLst>
                <a:gd fmla="val 4551"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33"/>
            <p:cNvSpPr/>
            <p:nvPr/>
          </p:nvSpPr>
          <p:spPr>
            <a:xfrm>
              <a:off x="4473243" y="4300359"/>
              <a:ext cx="472800" cy="768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417" name="Google Shape;417;p33"/>
          <p:cNvPicPr preferRelativeResize="0"/>
          <p:nvPr/>
        </p:nvPicPr>
        <p:blipFill rotWithShape="1">
          <a:blip r:embed="rId3">
            <a:alphaModFix/>
          </a:blip>
          <a:srcRect b="0" l="6086" r="6086" t="0"/>
          <a:stretch/>
        </p:blipFill>
        <p:spPr>
          <a:xfrm>
            <a:off x="595000" y="1728137"/>
            <a:ext cx="1389300" cy="2372700"/>
          </a:xfrm>
          <a:prstGeom prst="round2SameRect">
            <a:avLst>
              <a:gd fmla="val 4129" name="adj1"/>
              <a:gd fmla="val 0" name="adj2"/>
            </a:avLst>
          </a:prstGeom>
          <a:noFill/>
          <a:ln>
            <a:noFill/>
          </a:ln>
        </p:spPr>
      </p:pic>
      <p:sp>
        <p:nvSpPr>
          <p:cNvPr id="418" name="Google Shape;418;p33"/>
          <p:cNvSpPr/>
          <p:nvPr/>
        </p:nvSpPr>
        <p:spPr>
          <a:xfrm flipH="1">
            <a:off x="595102" y="1784207"/>
            <a:ext cx="1389300" cy="23160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9" name="Google Shape;419;p33"/>
          <p:cNvGrpSpPr/>
          <p:nvPr/>
        </p:nvGrpSpPr>
        <p:grpSpPr>
          <a:xfrm>
            <a:off x="2339662" y="3136884"/>
            <a:ext cx="559040" cy="1339287"/>
            <a:chOff x="7475548" y="3728000"/>
            <a:chExt cx="316503" cy="758244"/>
          </a:xfrm>
        </p:grpSpPr>
        <p:sp>
          <p:nvSpPr>
            <p:cNvPr id="420" name="Google Shape;420;p33"/>
            <p:cNvSpPr/>
            <p:nvPr/>
          </p:nvSpPr>
          <p:spPr>
            <a:xfrm rot="10800000">
              <a:off x="7475552" y="4233644"/>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33"/>
            <p:cNvSpPr/>
            <p:nvPr/>
          </p:nvSpPr>
          <p:spPr>
            <a:xfrm rot="5400000">
              <a:off x="7506587" y="4276887"/>
              <a:ext cx="140700" cy="201900"/>
            </a:xfrm>
            <a:prstGeom prst="triangle">
              <a:avLst>
                <a:gd fmla="val 27359"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33"/>
            <p:cNvSpPr/>
            <p:nvPr/>
          </p:nvSpPr>
          <p:spPr>
            <a:xfrm>
              <a:off x="7475548" y="3728000"/>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3" name="Google Shape;423;p33"/>
          <p:cNvGrpSpPr/>
          <p:nvPr/>
        </p:nvGrpSpPr>
        <p:grpSpPr>
          <a:xfrm>
            <a:off x="2178640" y="3365517"/>
            <a:ext cx="924900" cy="895292"/>
            <a:chOff x="7384385" y="3857442"/>
            <a:chExt cx="523637" cy="506874"/>
          </a:xfrm>
        </p:grpSpPr>
        <p:sp>
          <p:nvSpPr>
            <p:cNvPr id="424" name="Google Shape;424;p33"/>
            <p:cNvSpPr/>
            <p:nvPr/>
          </p:nvSpPr>
          <p:spPr>
            <a:xfrm>
              <a:off x="7384385" y="3865416"/>
              <a:ext cx="498900" cy="498900"/>
            </a:xfrm>
            <a:prstGeom prst="ellipse">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5" name="Google Shape;425;p33"/>
            <p:cNvGrpSpPr/>
            <p:nvPr/>
          </p:nvGrpSpPr>
          <p:grpSpPr>
            <a:xfrm>
              <a:off x="7384385" y="3857442"/>
              <a:ext cx="523637" cy="498900"/>
              <a:chOff x="7384385" y="3857442"/>
              <a:chExt cx="523637" cy="498900"/>
            </a:xfrm>
          </p:grpSpPr>
          <p:sp>
            <p:nvSpPr>
              <p:cNvPr id="426" name="Google Shape;426;p33"/>
              <p:cNvSpPr/>
              <p:nvPr/>
            </p:nvSpPr>
            <p:spPr>
              <a:xfrm>
                <a:off x="7384385" y="3857442"/>
                <a:ext cx="498900" cy="4989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33"/>
              <p:cNvSpPr/>
              <p:nvPr/>
            </p:nvSpPr>
            <p:spPr>
              <a:xfrm>
                <a:off x="7856422" y="4081138"/>
                <a:ext cx="51600" cy="51600"/>
              </a:xfrm>
              <a:prstGeom prst="flowChartDelay">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pic>
        <p:nvPicPr>
          <p:cNvPr id="428" name="Google Shape;428;p33"/>
          <p:cNvPicPr preferRelativeResize="0"/>
          <p:nvPr/>
        </p:nvPicPr>
        <p:blipFill rotWithShape="1">
          <a:blip r:embed="rId4">
            <a:alphaModFix/>
          </a:blip>
          <a:srcRect b="89" l="0" r="0" t="99"/>
          <a:stretch/>
        </p:blipFill>
        <p:spPr>
          <a:xfrm>
            <a:off x="2231987" y="3421570"/>
            <a:ext cx="774600" cy="773100"/>
          </a:xfrm>
          <a:prstGeom prst="ellipse">
            <a:avLst/>
          </a:prstGeom>
          <a:noFill/>
          <a:ln cap="flat" cmpd="sng" w="28575">
            <a:solidFill>
              <a:srgbClr val="FFFFFF"/>
            </a:solidFill>
            <a:prstDash val="solid"/>
            <a:round/>
            <a:headEnd len="sm" w="sm" type="none"/>
            <a:tailEnd len="sm" w="sm" type="none"/>
          </a:ln>
        </p:spPr>
      </p:pic>
      <p:grpSp>
        <p:nvGrpSpPr>
          <p:cNvPr id="429" name="Google Shape;429;p33"/>
          <p:cNvGrpSpPr/>
          <p:nvPr/>
        </p:nvGrpSpPr>
        <p:grpSpPr>
          <a:xfrm>
            <a:off x="3213842" y="3136833"/>
            <a:ext cx="843152" cy="1339537"/>
            <a:chOff x="-5144606" y="890490"/>
            <a:chExt cx="2115815" cy="3361448"/>
          </a:xfrm>
        </p:grpSpPr>
        <p:sp>
          <p:nvSpPr>
            <p:cNvPr id="430" name="Google Shape;430;p33"/>
            <p:cNvSpPr/>
            <p:nvPr/>
          </p:nvSpPr>
          <p:spPr>
            <a:xfrm rot="10800000">
              <a:off x="-4844756" y="3132037"/>
              <a:ext cx="1403100" cy="11199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33"/>
            <p:cNvSpPr/>
            <p:nvPr/>
          </p:nvSpPr>
          <p:spPr>
            <a:xfrm rot="5400000">
              <a:off x="-4709156" y="3323872"/>
              <a:ext cx="623700" cy="894900"/>
            </a:xfrm>
            <a:prstGeom prst="triangle">
              <a:avLst>
                <a:gd fmla="val 27359"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33"/>
            <p:cNvSpPr/>
            <p:nvPr/>
          </p:nvSpPr>
          <p:spPr>
            <a:xfrm>
              <a:off x="-4844756" y="890490"/>
              <a:ext cx="1403100" cy="11199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33"/>
            <p:cNvSpPr/>
            <p:nvPr/>
          </p:nvSpPr>
          <p:spPr>
            <a:xfrm>
              <a:off x="-5144606" y="1591975"/>
              <a:ext cx="2002800" cy="2215800"/>
            </a:xfrm>
            <a:prstGeom prst="roundRect">
              <a:avLst>
                <a:gd fmla="val 10240"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33"/>
            <p:cNvSpPr/>
            <p:nvPr/>
          </p:nvSpPr>
          <p:spPr>
            <a:xfrm>
              <a:off x="-3257390" y="2509293"/>
              <a:ext cx="228600" cy="228900"/>
            </a:xfrm>
            <a:prstGeom prst="flowChartDelay">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33"/>
            <p:cNvSpPr/>
            <p:nvPr/>
          </p:nvSpPr>
          <p:spPr>
            <a:xfrm>
              <a:off x="-5144606" y="1493958"/>
              <a:ext cx="2002800" cy="2278200"/>
            </a:xfrm>
            <a:prstGeom prst="roundRect">
              <a:avLst>
                <a:gd fmla="val 1024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436" name="Google Shape;436;p33"/>
          <p:cNvPicPr preferRelativeResize="0"/>
          <p:nvPr/>
        </p:nvPicPr>
        <p:blipFill rotWithShape="1">
          <a:blip r:embed="rId5">
            <a:alphaModFix/>
          </a:blip>
          <a:srcRect b="0" l="21239" r="21233" t="0"/>
          <a:stretch/>
        </p:blipFill>
        <p:spPr>
          <a:xfrm>
            <a:off x="3246895" y="3410328"/>
            <a:ext cx="732600" cy="849000"/>
          </a:xfrm>
          <a:prstGeom prst="roundRect">
            <a:avLst>
              <a:gd fmla="val 7794" name="adj"/>
            </a:avLst>
          </a:prstGeom>
          <a:noFill/>
          <a:ln cap="flat" cmpd="sng" w="28575">
            <a:solidFill>
              <a:srgbClr val="FFFFFF"/>
            </a:solidFill>
            <a:prstDash val="solid"/>
            <a:round/>
            <a:headEnd len="sm" w="sm" type="none"/>
            <a:tailEnd len="sm" w="sm" type="none"/>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0" name="Shape 440"/>
        <p:cNvGrpSpPr/>
        <p:nvPr/>
      </p:nvGrpSpPr>
      <p:grpSpPr>
        <a:xfrm>
          <a:off x="0" y="0"/>
          <a:ext cx="0" cy="0"/>
          <a:chOff x="0" y="0"/>
          <a:chExt cx="0" cy="0"/>
        </a:xfrm>
      </p:grpSpPr>
      <p:sp>
        <p:nvSpPr>
          <p:cNvPr id="441" name="Google Shape;441;p34"/>
          <p:cNvSpPr txBox="1"/>
          <p:nvPr>
            <p:ph type="title"/>
          </p:nvPr>
        </p:nvSpPr>
        <p:spPr>
          <a:xfrm>
            <a:off x="645300" y="2132300"/>
            <a:ext cx="3063300" cy="69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3000"/>
              <a:t>Thank you!</a:t>
            </a:r>
            <a:endParaRPr sz="3000"/>
          </a:p>
        </p:txBody>
      </p:sp>
      <p:grpSp>
        <p:nvGrpSpPr>
          <p:cNvPr id="442" name="Google Shape;442;p34"/>
          <p:cNvGrpSpPr/>
          <p:nvPr/>
        </p:nvGrpSpPr>
        <p:grpSpPr>
          <a:xfrm>
            <a:off x="4066820" y="1553491"/>
            <a:ext cx="3159984" cy="2439109"/>
            <a:chOff x="3553042" y="1657806"/>
            <a:chExt cx="3461100" cy="2671532"/>
          </a:xfrm>
        </p:grpSpPr>
        <p:sp>
          <p:nvSpPr>
            <p:cNvPr id="443" name="Google Shape;443;p34"/>
            <p:cNvSpPr/>
            <p:nvPr/>
          </p:nvSpPr>
          <p:spPr>
            <a:xfrm>
              <a:off x="4856024" y="3625653"/>
              <a:ext cx="944700" cy="663300"/>
            </a:xfrm>
            <a:prstGeom prst="trapezoid">
              <a:avLst>
                <a:gd fmla="val 25000" name="adj"/>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34"/>
            <p:cNvSpPr/>
            <p:nvPr/>
          </p:nvSpPr>
          <p:spPr>
            <a:xfrm rot="10800000">
              <a:off x="4953871" y="3681997"/>
              <a:ext cx="400200" cy="606600"/>
            </a:xfrm>
            <a:prstGeom prst="triangle">
              <a:avLst>
                <a:gd fmla="val 96745"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34"/>
            <p:cNvSpPr/>
            <p:nvPr/>
          </p:nvSpPr>
          <p:spPr>
            <a:xfrm>
              <a:off x="4767796" y="3681816"/>
              <a:ext cx="163500" cy="606600"/>
            </a:xfrm>
            <a:prstGeom prst="triangle">
              <a:avLst>
                <a:gd fmla="val 98558"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34"/>
            <p:cNvSpPr/>
            <p:nvPr/>
          </p:nvSpPr>
          <p:spPr>
            <a:xfrm rot="10800000">
              <a:off x="4678237" y="4276102"/>
              <a:ext cx="1210800" cy="456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34"/>
            <p:cNvSpPr/>
            <p:nvPr/>
          </p:nvSpPr>
          <p:spPr>
            <a:xfrm rot="10800000">
              <a:off x="4668343" y="4283738"/>
              <a:ext cx="1230600" cy="45600"/>
            </a:xfrm>
            <a:prstGeom prst="roundRect">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34"/>
            <p:cNvSpPr/>
            <p:nvPr/>
          </p:nvSpPr>
          <p:spPr>
            <a:xfrm>
              <a:off x="4926950" y="3681915"/>
              <a:ext cx="42900" cy="594300"/>
            </a:xfrm>
            <a:prstGeom prst="rect">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34"/>
            <p:cNvSpPr/>
            <p:nvPr/>
          </p:nvSpPr>
          <p:spPr>
            <a:xfrm>
              <a:off x="3553042" y="1674645"/>
              <a:ext cx="3461100" cy="2014500"/>
            </a:xfrm>
            <a:prstGeom prst="roundRect">
              <a:avLst>
                <a:gd fmla="val 1882"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34"/>
            <p:cNvSpPr/>
            <p:nvPr/>
          </p:nvSpPr>
          <p:spPr>
            <a:xfrm>
              <a:off x="3553042" y="1657806"/>
              <a:ext cx="3461100" cy="2014500"/>
            </a:xfrm>
            <a:prstGeom prst="roundRect">
              <a:avLst>
                <a:gd fmla="val 1764"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451" name="Google Shape;451;p34"/>
          <p:cNvPicPr preferRelativeResize="0"/>
          <p:nvPr/>
        </p:nvPicPr>
        <p:blipFill rotWithShape="1">
          <a:blip r:embed="rId3">
            <a:alphaModFix/>
          </a:blip>
          <a:srcRect b="10919" l="0" r="0" t="10919"/>
          <a:stretch/>
        </p:blipFill>
        <p:spPr>
          <a:xfrm>
            <a:off x="4115130" y="1605638"/>
            <a:ext cx="3063300" cy="1745700"/>
          </a:xfrm>
          <a:prstGeom prst="rect">
            <a:avLst/>
          </a:prstGeom>
          <a:noFill/>
          <a:ln>
            <a:noFill/>
          </a:ln>
        </p:spPr>
      </p:pic>
      <p:sp>
        <p:nvSpPr>
          <p:cNvPr id="452" name="Google Shape;452;p34"/>
          <p:cNvSpPr/>
          <p:nvPr/>
        </p:nvSpPr>
        <p:spPr>
          <a:xfrm flipH="1">
            <a:off x="4114917" y="1606596"/>
            <a:ext cx="3063300" cy="17433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3" name="Google Shape;453;p34"/>
          <p:cNvGrpSpPr/>
          <p:nvPr/>
        </p:nvGrpSpPr>
        <p:grpSpPr>
          <a:xfrm>
            <a:off x="6762480" y="2546254"/>
            <a:ext cx="1024386" cy="1522884"/>
            <a:chOff x="6505573" y="2745170"/>
            <a:chExt cx="1122000" cy="1668000"/>
          </a:xfrm>
        </p:grpSpPr>
        <p:sp>
          <p:nvSpPr>
            <p:cNvPr id="454" name="Google Shape;454;p34"/>
            <p:cNvSpPr/>
            <p:nvPr/>
          </p:nvSpPr>
          <p:spPr>
            <a:xfrm>
              <a:off x="6517841" y="2745170"/>
              <a:ext cx="1109700" cy="1668000"/>
            </a:xfrm>
            <a:prstGeom prst="roundRect">
              <a:avLst>
                <a:gd fmla="val 5402"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34"/>
            <p:cNvSpPr/>
            <p:nvPr/>
          </p:nvSpPr>
          <p:spPr>
            <a:xfrm rot="-5400000">
              <a:off x="6238873" y="3024453"/>
              <a:ext cx="1655400" cy="1122000"/>
            </a:xfrm>
            <a:prstGeom prst="roundRect">
              <a:avLst>
                <a:gd fmla="val 4551"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34"/>
            <p:cNvSpPr/>
            <p:nvPr/>
          </p:nvSpPr>
          <p:spPr>
            <a:xfrm rot="-5400000">
              <a:off x="6238873" y="3012061"/>
              <a:ext cx="1655400" cy="1122000"/>
            </a:xfrm>
            <a:prstGeom prst="roundRect">
              <a:avLst>
                <a:gd fmla="val 4551"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34"/>
            <p:cNvSpPr/>
            <p:nvPr/>
          </p:nvSpPr>
          <p:spPr>
            <a:xfrm>
              <a:off x="6954127" y="4329594"/>
              <a:ext cx="224700" cy="315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458" name="Google Shape;458;p34"/>
          <p:cNvPicPr preferRelativeResize="0"/>
          <p:nvPr/>
        </p:nvPicPr>
        <p:blipFill rotWithShape="1">
          <a:blip r:embed="rId4">
            <a:alphaModFix/>
          </a:blip>
          <a:srcRect b="0" l="19033" r="19027" t="0"/>
          <a:stretch/>
        </p:blipFill>
        <p:spPr>
          <a:xfrm>
            <a:off x="6762097" y="2613771"/>
            <a:ext cx="1024200" cy="1333200"/>
          </a:xfrm>
          <a:prstGeom prst="rect">
            <a:avLst/>
          </a:prstGeom>
          <a:noFill/>
          <a:ln>
            <a:noFill/>
          </a:ln>
        </p:spPr>
      </p:pic>
      <p:sp>
        <p:nvSpPr>
          <p:cNvPr id="459" name="Google Shape;459;p34"/>
          <p:cNvSpPr/>
          <p:nvPr/>
        </p:nvSpPr>
        <p:spPr>
          <a:xfrm flipH="1">
            <a:off x="6762011" y="2613990"/>
            <a:ext cx="1024200" cy="13332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0" name="Google Shape;460;p34"/>
          <p:cNvGrpSpPr/>
          <p:nvPr/>
        </p:nvGrpSpPr>
        <p:grpSpPr>
          <a:xfrm>
            <a:off x="6405845" y="3121897"/>
            <a:ext cx="520684" cy="1036470"/>
            <a:chOff x="9543736" y="4486132"/>
            <a:chExt cx="570300" cy="1135235"/>
          </a:xfrm>
        </p:grpSpPr>
        <p:sp>
          <p:nvSpPr>
            <p:cNvPr id="461" name="Google Shape;461;p34"/>
            <p:cNvSpPr/>
            <p:nvPr/>
          </p:nvSpPr>
          <p:spPr>
            <a:xfrm>
              <a:off x="9543736" y="4487212"/>
              <a:ext cx="570300" cy="1132800"/>
            </a:xfrm>
            <a:prstGeom prst="roundRect">
              <a:avLst>
                <a:gd fmla="val 5402"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34"/>
            <p:cNvSpPr/>
            <p:nvPr/>
          </p:nvSpPr>
          <p:spPr>
            <a:xfrm rot="-5400000">
              <a:off x="9265568" y="4772968"/>
              <a:ext cx="1126800" cy="570000"/>
            </a:xfrm>
            <a:prstGeom prst="roundRect">
              <a:avLst>
                <a:gd fmla="val 4551"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34"/>
            <p:cNvSpPr/>
            <p:nvPr/>
          </p:nvSpPr>
          <p:spPr>
            <a:xfrm rot="-5400000">
              <a:off x="9265568" y="4764532"/>
              <a:ext cx="1126800" cy="570000"/>
            </a:xfrm>
            <a:prstGeom prst="roundRect">
              <a:avLst>
                <a:gd fmla="val 4551"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34"/>
            <p:cNvSpPr/>
            <p:nvPr/>
          </p:nvSpPr>
          <p:spPr>
            <a:xfrm>
              <a:off x="9736876" y="5519757"/>
              <a:ext cx="186300" cy="303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465" name="Google Shape;465;p34"/>
          <p:cNvPicPr preferRelativeResize="0"/>
          <p:nvPr/>
        </p:nvPicPr>
        <p:blipFill rotWithShape="1">
          <a:blip r:embed="rId5">
            <a:alphaModFix/>
          </a:blip>
          <a:srcRect b="0" l="32067" r="32067" t="0"/>
          <a:stretch/>
        </p:blipFill>
        <p:spPr>
          <a:xfrm>
            <a:off x="6405412" y="3121559"/>
            <a:ext cx="520500" cy="888900"/>
          </a:xfrm>
          <a:prstGeom prst="round2SameRect">
            <a:avLst>
              <a:gd fmla="val 4129" name="adj1"/>
              <a:gd fmla="val 0" name="adj2"/>
            </a:avLst>
          </a:prstGeom>
          <a:noFill/>
          <a:ln>
            <a:noFill/>
          </a:ln>
        </p:spPr>
      </p:pic>
      <p:sp>
        <p:nvSpPr>
          <p:cNvPr id="466" name="Google Shape;466;p34"/>
          <p:cNvSpPr/>
          <p:nvPr/>
        </p:nvSpPr>
        <p:spPr>
          <a:xfrm flipH="1">
            <a:off x="6405284" y="3142709"/>
            <a:ext cx="520500" cy="8679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7" name="Google Shape;467;p34"/>
          <p:cNvGrpSpPr/>
          <p:nvPr/>
        </p:nvGrpSpPr>
        <p:grpSpPr>
          <a:xfrm>
            <a:off x="7564804" y="3443361"/>
            <a:ext cx="455496" cy="692277"/>
            <a:chOff x="7384375" y="3728000"/>
            <a:chExt cx="498900" cy="758244"/>
          </a:xfrm>
        </p:grpSpPr>
        <p:sp>
          <p:nvSpPr>
            <p:cNvPr id="468" name="Google Shape;468;p34"/>
            <p:cNvSpPr/>
            <p:nvPr/>
          </p:nvSpPr>
          <p:spPr>
            <a:xfrm rot="10800000">
              <a:off x="7475552" y="4233644"/>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34"/>
            <p:cNvSpPr/>
            <p:nvPr/>
          </p:nvSpPr>
          <p:spPr>
            <a:xfrm rot="5400000">
              <a:off x="7506587" y="4276887"/>
              <a:ext cx="140700" cy="201900"/>
            </a:xfrm>
            <a:prstGeom prst="triangle">
              <a:avLst>
                <a:gd fmla="val 27359"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34"/>
            <p:cNvSpPr/>
            <p:nvPr/>
          </p:nvSpPr>
          <p:spPr>
            <a:xfrm>
              <a:off x="7475548" y="3728000"/>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34"/>
            <p:cNvSpPr/>
            <p:nvPr/>
          </p:nvSpPr>
          <p:spPr>
            <a:xfrm>
              <a:off x="7384375" y="3860325"/>
              <a:ext cx="498900" cy="498900"/>
            </a:xfrm>
            <a:prstGeom prst="ellipse">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2" name="Google Shape;472;p34"/>
          <p:cNvGrpSpPr/>
          <p:nvPr/>
        </p:nvGrpSpPr>
        <p:grpSpPr>
          <a:xfrm>
            <a:off x="7564836" y="3561758"/>
            <a:ext cx="478081" cy="462776"/>
            <a:chOff x="7384385" y="3857442"/>
            <a:chExt cx="523637" cy="506874"/>
          </a:xfrm>
        </p:grpSpPr>
        <p:sp>
          <p:nvSpPr>
            <p:cNvPr id="473" name="Google Shape;473;p34"/>
            <p:cNvSpPr/>
            <p:nvPr/>
          </p:nvSpPr>
          <p:spPr>
            <a:xfrm>
              <a:off x="7384385" y="3865416"/>
              <a:ext cx="498900" cy="498900"/>
            </a:xfrm>
            <a:prstGeom prst="ellipse">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4" name="Google Shape;474;p34"/>
            <p:cNvGrpSpPr/>
            <p:nvPr/>
          </p:nvGrpSpPr>
          <p:grpSpPr>
            <a:xfrm>
              <a:off x="7384385" y="3857442"/>
              <a:ext cx="523637" cy="498900"/>
              <a:chOff x="7384385" y="3857442"/>
              <a:chExt cx="523637" cy="498900"/>
            </a:xfrm>
          </p:grpSpPr>
          <p:sp>
            <p:nvSpPr>
              <p:cNvPr id="475" name="Google Shape;475;p34"/>
              <p:cNvSpPr/>
              <p:nvPr/>
            </p:nvSpPr>
            <p:spPr>
              <a:xfrm>
                <a:off x="7384385" y="3857442"/>
                <a:ext cx="498900" cy="4989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34"/>
              <p:cNvSpPr/>
              <p:nvPr/>
            </p:nvSpPr>
            <p:spPr>
              <a:xfrm>
                <a:off x="7856422" y="4081138"/>
                <a:ext cx="51600" cy="51600"/>
              </a:xfrm>
              <a:prstGeom prst="flowChartDelay">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pic>
        <p:nvPicPr>
          <p:cNvPr descr="offset_comp_342327_edited.jpg" id="477" name="Google Shape;477;p34"/>
          <p:cNvPicPr preferRelativeResize="0"/>
          <p:nvPr/>
        </p:nvPicPr>
        <p:blipFill rotWithShape="1">
          <a:blip r:embed="rId6">
            <a:alphaModFix/>
          </a:blip>
          <a:srcRect b="36557" l="48584" r="37425" t="47335"/>
          <a:stretch/>
        </p:blipFill>
        <p:spPr>
          <a:xfrm>
            <a:off x="7591905" y="3590541"/>
            <a:ext cx="400500" cy="399300"/>
          </a:xfrm>
          <a:prstGeom prst="ellipse">
            <a:avLst/>
          </a:prstGeom>
          <a:noFill/>
          <a:ln cap="flat" cmpd="sng" w="9525">
            <a:solidFill>
              <a:srgbClr val="FFFFFF"/>
            </a:solidFill>
            <a:prstDash val="solid"/>
            <a:round/>
            <a:headEnd len="sm" w="sm" type="none"/>
            <a:tailEnd len="sm" w="sm" type="none"/>
          </a:ln>
        </p:spPr>
      </p:pic>
      <p:grpSp>
        <p:nvGrpSpPr>
          <p:cNvPr id="478" name="Google Shape;478;p34"/>
          <p:cNvGrpSpPr/>
          <p:nvPr/>
        </p:nvGrpSpPr>
        <p:grpSpPr>
          <a:xfrm>
            <a:off x="8110843" y="3443361"/>
            <a:ext cx="435785" cy="692277"/>
            <a:chOff x="7982421" y="3727763"/>
            <a:chExt cx="477311" cy="758244"/>
          </a:xfrm>
        </p:grpSpPr>
        <p:sp>
          <p:nvSpPr>
            <p:cNvPr id="479" name="Google Shape;479;p34"/>
            <p:cNvSpPr/>
            <p:nvPr/>
          </p:nvSpPr>
          <p:spPr>
            <a:xfrm>
              <a:off x="8054507" y="3728825"/>
              <a:ext cx="316500" cy="756600"/>
            </a:xfrm>
            <a:prstGeom prst="roundRect">
              <a:avLst>
                <a:gd fmla="val 15418"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34"/>
            <p:cNvSpPr/>
            <p:nvPr/>
          </p:nvSpPr>
          <p:spPr>
            <a:xfrm rot="10800000">
              <a:off x="8054264" y="4233407"/>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34"/>
            <p:cNvSpPr/>
            <p:nvPr/>
          </p:nvSpPr>
          <p:spPr>
            <a:xfrm rot="5400000">
              <a:off x="8085300" y="4276650"/>
              <a:ext cx="140700" cy="201900"/>
            </a:xfrm>
            <a:prstGeom prst="triangle">
              <a:avLst>
                <a:gd fmla="val 27359"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34"/>
            <p:cNvSpPr/>
            <p:nvPr/>
          </p:nvSpPr>
          <p:spPr>
            <a:xfrm>
              <a:off x="8054261" y="3727763"/>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34"/>
            <p:cNvSpPr/>
            <p:nvPr/>
          </p:nvSpPr>
          <p:spPr>
            <a:xfrm>
              <a:off x="7991115" y="3866003"/>
              <a:ext cx="434400" cy="486900"/>
            </a:xfrm>
            <a:prstGeom prst="roundRect">
              <a:avLst>
                <a:gd fmla="val 12273"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34"/>
            <p:cNvSpPr/>
            <p:nvPr/>
          </p:nvSpPr>
          <p:spPr>
            <a:xfrm>
              <a:off x="7982425" y="3884047"/>
              <a:ext cx="451800" cy="499800"/>
            </a:xfrm>
            <a:prstGeom prst="roundRect">
              <a:avLst>
                <a:gd fmla="val 10240"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34"/>
            <p:cNvSpPr/>
            <p:nvPr/>
          </p:nvSpPr>
          <p:spPr>
            <a:xfrm>
              <a:off x="8408132" y="4081081"/>
              <a:ext cx="51600" cy="51600"/>
            </a:xfrm>
            <a:prstGeom prst="flowChartDelay">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34"/>
            <p:cNvSpPr/>
            <p:nvPr/>
          </p:nvSpPr>
          <p:spPr>
            <a:xfrm>
              <a:off x="7982421" y="3863888"/>
              <a:ext cx="451800" cy="513900"/>
            </a:xfrm>
            <a:prstGeom prst="roundRect">
              <a:avLst>
                <a:gd fmla="val 1024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487" name="Google Shape;487;p34"/>
          <p:cNvPicPr preferRelativeResize="0"/>
          <p:nvPr/>
        </p:nvPicPr>
        <p:blipFill>
          <a:blip r:embed="rId7">
            <a:alphaModFix/>
          </a:blip>
          <a:stretch>
            <a:fillRect/>
          </a:stretch>
        </p:blipFill>
        <p:spPr>
          <a:xfrm>
            <a:off x="8127235" y="3637159"/>
            <a:ext cx="379196" cy="32870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4" name="Shape 234"/>
        <p:cNvGrpSpPr/>
        <p:nvPr/>
      </p:nvGrpSpPr>
      <p:grpSpPr>
        <a:xfrm>
          <a:off x="0" y="0"/>
          <a:ext cx="0" cy="0"/>
          <a:chOff x="0" y="0"/>
          <a:chExt cx="0" cy="0"/>
        </a:xfrm>
      </p:grpSpPr>
      <p:sp>
        <p:nvSpPr>
          <p:cNvPr id="235" name="Google Shape;235;p18"/>
          <p:cNvSpPr txBox="1"/>
          <p:nvPr>
            <p:ph type="title"/>
          </p:nvPr>
        </p:nvSpPr>
        <p:spPr>
          <a:xfrm>
            <a:off x="1186225" y="885500"/>
            <a:ext cx="6602400" cy="4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3000">
                <a:latin typeface="Lato"/>
                <a:ea typeface="Lato"/>
                <a:cs typeface="Lato"/>
                <a:sym typeface="Lato"/>
              </a:rPr>
              <a:t>AGENDA</a:t>
            </a:r>
            <a:endParaRPr sz="3000">
              <a:latin typeface="Lato"/>
              <a:ea typeface="Lato"/>
              <a:cs typeface="Lato"/>
              <a:sym typeface="Lato"/>
            </a:endParaRPr>
          </a:p>
        </p:txBody>
      </p:sp>
      <p:sp>
        <p:nvSpPr>
          <p:cNvPr id="236" name="Google Shape;236;p18"/>
          <p:cNvSpPr txBox="1"/>
          <p:nvPr/>
        </p:nvSpPr>
        <p:spPr>
          <a:xfrm>
            <a:off x="1186225" y="1821700"/>
            <a:ext cx="36690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chemeClr val="lt1"/>
                </a:solidFill>
                <a:latin typeface="Lato"/>
                <a:ea typeface="Lato"/>
                <a:cs typeface="Lato"/>
                <a:sym typeface="Lato"/>
              </a:rPr>
              <a:t>Overview</a:t>
            </a:r>
            <a:endParaRPr sz="1800">
              <a:solidFill>
                <a:schemeClr val="lt1"/>
              </a:solidFill>
              <a:latin typeface="Lato"/>
              <a:ea typeface="Lato"/>
              <a:cs typeface="Lato"/>
              <a:sym typeface="Lato"/>
            </a:endParaRPr>
          </a:p>
        </p:txBody>
      </p:sp>
      <p:sp>
        <p:nvSpPr>
          <p:cNvPr id="237" name="Google Shape;237;p18"/>
          <p:cNvSpPr txBox="1"/>
          <p:nvPr/>
        </p:nvSpPr>
        <p:spPr>
          <a:xfrm>
            <a:off x="1186225" y="2185250"/>
            <a:ext cx="36690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chemeClr val="lt1"/>
                </a:solidFill>
                <a:latin typeface="Lato"/>
                <a:ea typeface="Lato"/>
                <a:cs typeface="Lato"/>
                <a:sym typeface="Lato"/>
              </a:rPr>
              <a:t>Protein-Protein Interaction Network (PPIN)</a:t>
            </a:r>
            <a:endParaRPr>
              <a:solidFill>
                <a:schemeClr val="lt1"/>
              </a:solidFill>
              <a:latin typeface="Lato"/>
              <a:ea typeface="Lato"/>
              <a:cs typeface="Lato"/>
              <a:sym typeface="Lato"/>
            </a:endParaRPr>
          </a:p>
        </p:txBody>
      </p:sp>
      <p:sp>
        <p:nvSpPr>
          <p:cNvPr id="238" name="Google Shape;238;p18"/>
          <p:cNvSpPr txBox="1"/>
          <p:nvPr/>
        </p:nvSpPr>
        <p:spPr>
          <a:xfrm>
            <a:off x="1186225" y="2548800"/>
            <a:ext cx="33645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chemeClr val="lt1"/>
                </a:solidFill>
                <a:latin typeface="Lato"/>
                <a:ea typeface="Lato"/>
                <a:cs typeface="Lato"/>
                <a:sym typeface="Lato"/>
              </a:rPr>
              <a:t>Importance of PPIN</a:t>
            </a:r>
            <a:endParaRPr>
              <a:solidFill>
                <a:schemeClr val="lt1"/>
              </a:solidFill>
              <a:latin typeface="Lato"/>
              <a:ea typeface="Lato"/>
              <a:cs typeface="Lato"/>
              <a:sym typeface="Lato"/>
            </a:endParaRPr>
          </a:p>
        </p:txBody>
      </p:sp>
      <p:sp>
        <p:nvSpPr>
          <p:cNvPr id="239" name="Google Shape;239;p18"/>
          <p:cNvSpPr txBox="1"/>
          <p:nvPr/>
        </p:nvSpPr>
        <p:spPr>
          <a:xfrm>
            <a:off x="1186225" y="2912350"/>
            <a:ext cx="33645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chemeClr val="lt1"/>
                </a:solidFill>
                <a:latin typeface="Lato"/>
                <a:ea typeface="Lato"/>
                <a:cs typeface="Lato"/>
                <a:sym typeface="Lato"/>
              </a:rPr>
              <a:t>Paper Study</a:t>
            </a:r>
            <a:endParaRPr sz="1800">
              <a:solidFill>
                <a:schemeClr val="lt1"/>
              </a:solidFill>
              <a:latin typeface="Lato"/>
              <a:ea typeface="Lato"/>
              <a:cs typeface="Lato"/>
              <a:sym typeface="Lato"/>
            </a:endParaRPr>
          </a:p>
        </p:txBody>
      </p:sp>
      <p:sp>
        <p:nvSpPr>
          <p:cNvPr id="240" name="Google Shape;240;p18"/>
          <p:cNvSpPr txBox="1"/>
          <p:nvPr/>
        </p:nvSpPr>
        <p:spPr>
          <a:xfrm>
            <a:off x="1186225" y="3256875"/>
            <a:ext cx="33645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chemeClr val="lt1"/>
                </a:solidFill>
                <a:latin typeface="Lato"/>
                <a:ea typeface="Lato"/>
                <a:cs typeface="Lato"/>
                <a:sym typeface="Lato"/>
              </a:rPr>
              <a:t>Overlay Structure</a:t>
            </a:r>
            <a:endParaRPr sz="1800">
              <a:solidFill>
                <a:schemeClr val="lt1"/>
              </a:solidFill>
              <a:latin typeface="Lato"/>
              <a:ea typeface="Lato"/>
              <a:cs typeface="Lato"/>
              <a:sym typeface="Lato"/>
            </a:endParaRPr>
          </a:p>
        </p:txBody>
      </p:sp>
      <p:sp>
        <p:nvSpPr>
          <p:cNvPr id="241" name="Google Shape;241;p18"/>
          <p:cNvSpPr txBox="1"/>
          <p:nvPr/>
        </p:nvSpPr>
        <p:spPr>
          <a:xfrm>
            <a:off x="1186225" y="3964950"/>
            <a:ext cx="33645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chemeClr val="lt1"/>
                </a:solidFill>
                <a:latin typeface="Lato"/>
                <a:ea typeface="Lato"/>
                <a:cs typeface="Lato"/>
                <a:sym typeface="Lato"/>
              </a:rPr>
              <a:t>Methodology</a:t>
            </a:r>
            <a:endParaRPr sz="1800">
              <a:solidFill>
                <a:schemeClr val="lt1"/>
              </a:solidFill>
              <a:latin typeface="Lato"/>
              <a:ea typeface="Lato"/>
              <a:cs typeface="Lato"/>
              <a:sym typeface="Lato"/>
            </a:endParaRPr>
          </a:p>
        </p:txBody>
      </p:sp>
      <p:sp>
        <p:nvSpPr>
          <p:cNvPr id="242" name="Google Shape;242;p18"/>
          <p:cNvSpPr txBox="1"/>
          <p:nvPr/>
        </p:nvSpPr>
        <p:spPr>
          <a:xfrm>
            <a:off x="4855225" y="1796563"/>
            <a:ext cx="3669000" cy="325500"/>
          </a:xfrm>
          <a:prstGeom prst="rect">
            <a:avLst/>
          </a:prstGeom>
          <a:noFill/>
          <a:ln>
            <a:noFill/>
          </a:ln>
        </p:spPr>
        <p:txBody>
          <a:bodyPr anchorCtr="0" anchor="ctr" bIns="91425" lIns="91425" spcFirstLastPara="1" rIns="91425" wrap="square" tIns="91425">
            <a:noAutofit/>
          </a:bodyPr>
          <a:lstStyle/>
          <a:p>
            <a:pPr indent="0" lvl="0" marL="0" rtl="0" algn="l">
              <a:lnSpc>
                <a:spcPct val="130000"/>
              </a:lnSpc>
              <a:spcBef>
                <a:spcPts val="1000"/>
              </a:spcBef>
              <a:spcAft>
                <a:spcPts val="0"/>
              </a:spcAft>
              <a:buClr>
                <a:srgbClr val="000000"/>
              </a:buClr>
              <a:buSzPts val="1100"/>
              <a:buFont typeface="Arial"/>
              <a:buNone/>
            </a:pPr>
            <a:r>
              <a:rPr lang="en-GB">
                <a:solidFill>
                  <a:schemeClr val="lt1"/>
                </a:solidFill>
                <a:latin typeface="Lato"/>
                <a:ea typeface="Lato"/>
                <a:cs typeface="Lato"/>
                <a:sym typeface="Lato"/>
              </a:rPr>
              <a:t>Local properties of nodes in a PPIN</a:t>
            </a:r>
            <a:endParaRPr>
              <a:solidFill>
                <a:srgbClr val="CACACA"/>
              </a:solidFill>
              <a:latin typeface="Average"/>
              <a:ea typeface="Average"/>
              <a:cs typeface="Average"/>
              <a:sym typeface="Average"/>
            </a:endParaRPr>
          </a:p>
        </p:txBody>
      </p:sp>
      <p:sp>
        <p:nvSpPr>
          <p:cNvPr id="243" name="Google Shape;243;p18"/>
          <p:cNvSpPr txBox="1"/>
          <p:nvPr/>
        </p:nvSpPr>
        <p:spPr>
          <a:xfrm>
            <a:off x="4855225" y="4003975"/>
            <a:ext cx="33645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chemeClr val="lt1"/>
                </a:solidFill>
                <a:latin typeface="Lato"/>
                <a:ea typeface="Lato"/>
                <a:cs typeface="Lato"/>
                <a:sym typeface="Lato"/>
              </a:rPr>
              <a:t>References</a:t>
            </a:r>
            <a:endParaRPr>
              <a:solidFill>
                <a:schemeClr val="lt1"/>
              </a:solidFill>
              <a:latin typeface="Lato"/>
              <a:ea typeface="Lato"/>
              <a:cs typeface="Lato"/>
              <a:sym typeface="Lato"/>
            </a:endParaRPr>
          </a:p>
        </p:txBody>
      </p:sp>
      <p:sp>
        <p:nvSpPr>
          <p:cNvPr id="244" name="Google Shape;244;p18"/>
          <p:cNvSpPr txBox="1"/>
          <p:nvPr/>
        </p:nvSpPr>
        <p:spPr>
          <a:xfrm>
            <a:off x="4855225" y="2165213"/>
            <a:ext cx="3364500" cy="325500"/>
          </a:xfrm>
          <a:prstGeom prst="rect">
            <a:avLst/>
          </a:prstGeom>
          <a:noFill/>
          <a:ln>
            <a:noFill/>
          </a:ln>
        </p:spPr>
        <p:txBody>
          <a:bodyPr anchorCtr="0" anchor="ctr" bIns="91425" lIns="91425" spcFirstLastPara="1" rIns="91425" wrap="square" tIns="91425">
            <a:noAutofit/>
          </a:bodyPr>
          <a:lstStyle/>
          <a:p>
            <a:pPr indent="0" lvl="0" marL="0" rtl="0" algn="l">
              <a:lnSpc>
                <a:spcPct val="130000"/>
              </a:lnSpc>
              <a:spcBef>
                <a:spcPts val="1000"/>
              </a:spcBef>
              <a:spcAft>
                <a:spcPts val="0"/>
              </a:spcAft>
              <a:buNone/>
            </a:pPr>
            <a:r>
              <a:rPr lang="en-GB">
                <a:solidFill>
                  <a:schemeClr val="lt1"/>
                </a:solidFill>
                <a:latin typeface="Lato"/>
                <a:ea typeface="Lato"/>
                <a:cs typeface="Lato"/>
                <a:sym typeface="Lato"/>
              </a:rPr>
              <a:t>New Centrality Measure : LBCC</a:t>
            </a:r>
            <a:endParaRPr>
              <a:solidFill>
                <a:srgbClr val="CACACA"/>
              </a:solidFill>
              <a:latin typeface="Average"/>
              <a:ea typeface="Average"/>
              <a:cs typeface="Average"/>
              <a:sym typeface="Average"/>
            </a:endParaRPr>
          </a:p>
        </p:txBody>
      </p:sp>
      <p:sp>
        <p:nvSpPr>
          <p:cNvPr id="245" name="Google Shape;245;p18"/>
          <p:cNvSpPr txBox="1"/>
          <p:nvPr/>
        </p:nvSpPr>
        <p:spPr>
          <a:xfrm>
            <a:off x="4855225" y="2533875"/>
            <a:ext cx="3364500" cy="325500"/>
          </a:xfrm>
          <a:prstGeom prst="rect">
            <a:avLst/>
          </a:prstGeom>
          <a:noFill/>
          <a:ln>
            <a:noFill/>
          </a:ln>
        </p:spPr>
        <p:txBody>
          <a:bodyPr anchorCtr="0" anchor="ctr" bIns="91425" lIns="91425" spcFirstLastPara="1" rIns="91425" wrap="square" tIns="91425">
            <a:noAutofit/>
          </a:bodyPr>
          <a:lstStyle/>
          <a:p>
            <a:pPr indent="0" lvl="0" marL="0" rtl="0" algn="l">
              <a:lnSpc>
                <a:spcPct val="130000"/>
              </a:lnSpc>
              <a:spcBef>
                <a:spcPts val="1000"/>
              </a:spcBef>
              <a:spcAft>
                <a:spcPts val="0"/>
              </a:spcAft>
              <a:buNone/>
            </a:pPr>
            <a:r>
              <a:rPr lang="en-GB">
                <a:solidFill>
                  <a:schemeClr val="lt1"/>
                </a:solidFill>
                <a:latin typeface="Lato"/>
                <a:ea typeface="Lato"/>
                <a:cs typeface="Lato"/>
                <a:sym typeface="Lato"/>
              </a:rPr>
              <a:t>Explanation</a:t>
            </a:r>
            <a:endParaRPr>
              <a:solidFill>
                <a:srgbClr val="CACACA"/>
              </a:solidFill>
              <a:latin typeface="Average"/>
              <a:ea typeface="Average"/>
              <a:cs typeface="Average"/>
              <a:sym typeface="Average"/>
            </a:endParaRPr>
          </a:p>
        </p:txBody>
      </p:sp>
      <p:sp>
        <p:nvSpPr>
          <p:cNvPr id="246" name="Google Shape;246;p18"/>
          <p:cNvSpPr txBox="1"/>
          <p:nvPr/>
        </p:nvSpPr>
        <p:spPr>
          <a:xfrm>
            <a:off x="4855225" y="3261625"/>
            <a:ext cx="3364500" cy="325500"/>
          </a:xfrm>
          <a:prstGeom prst="rect">
            <a:avLst/>
          </a:prstGeom>
          <a:noFill/>
          <a:ln>
            <a:noFill/>
          </a:ln>
        </p:spPr>
        <p:txBody>
          <a:bodyPr anchorCtr="0" anchor="ctr" bIns="91425" lIns="91425" spcFirstLastPara="1" rIns="91425" wrap="square" tIns="91425">
            <a:noAutofit/>
          </a:bodyPr>
          <a:lstStyle/>
          <a:p>
            <a:pPr indent="0" lvl="0" marL="0" rtl="0" algn="l">
              <a:lnSpc>
                <a:spcPct val="130000"/>
              </a:lnSpc>
              <a:spcBef>
                <a:spcPts val="1000"/>
              </a:spcBef>
              <a:spcAft>
                <a:spcPts val="0"/>
              </a:spcAft>
              <a:buNone/>
            </a:pPr>
            <a:r>
              <a:rPr lang="en-GB">
                <a:solidFill>
                  <a:schemeClr val="lt1"/>
                </a:solidFill>
                <a:latin typeface="Lato"/>
                <a:ea typeface="Lato"/>
                <a:cs typeface="Lato"/>
                <a:sym typeface="Lato"/>
              </a:rPr>
              <a:t>Result</a:t>
            </a:r>
            <a:endParaRPr>
              <a:solidFill>
                <a:srgbClr val="CACACA"/>
              </a:solidFill>
              <a:latin typeface="Average"/>
              <a:ea typeface="Average"/>
              <a:cs typeface="Average"/>
              <a:sym typeface="Average"/>
            </a:endParaRPr>
          </a:p>
        </p:txBody>
      </p:sp>
      <p:sp>
        <p:nvSpPr>
          <p:cNvPr id="247" name="Google Shape;247;p18"/>
          <p:cNvSpPr txBox="1"/>
          <p:nvPr/>
        </p:nvSpPr>
        <p:spPr>
          <a:xfrm>
            <a:off x="4855226" y="3623900"/>
            <a:ext cx="3364500" cy="325500"/>
          </a:xfrm>
          <a:prstGeom prst="rect">
            <a:avLst/>
          </a:prstGeom>
          <a:noFill/>
          <a:ln>
            <a:noFill/>
          </a:ln>
        </p:spPr>
        <p:txBody>
          <a:bodyPr anchorCtr="0" anchor="ctr" bIns="91425" lIns="91425" spcFirstLastPara="1" rIns="91425" wrap="square" tIns="91425">
            <a:noAutofit/>
          </a:bodyPr>
          <a:lstStyle/>
          <a:p>
            <a:pPr indent="0" lvl="0" marL="0" rtl="0" algn="l">
              <a:lnSpc>
                <a:spcPct val="130000"/>
              </a:lnSpc>
              <a:spcBef>
                <a:spcPts val="1000"/>
              </a:spcBef>
              <a:spcAft>
                <a:spcPts val="0"/>
              </a:spcAft>
              <a:buNone/>
            </a:pPr>
            <a:r>
              <a:rPr lang="en-GB">
                <a:solidFill>
                  <a:schemeClr val="lt1"/>
                </a:solidFill>
                <a:latin typeface="Lato"/>
                <a:ea typeface="Lato"/>
                <a:cs typeface="Lato"/>
                <a:sym typeface="Lato"/>
              </a:rPr>
              <a:t>Conclusion</a:t>
            </a:r>
            <a:endParaRPr>
              <a:solidFill>
                <a:srgbClr val="CACACA"/>
              </a:solidFill>
              <a:latin typeface="Average"/>
              <a:ea typeface="Average"/>
              <a:cs typeface="Average"/>
              <a:sym typeface="Average"/>
            </a:endParaRPr>
          </a:p>
        </p:txBody>
      </p:sp>
      <p:sp>
        <p:nvSpPr>
          <p:cNvPr id="248" name="Google Shape;248;p18"/>
          <p:cNvSpPr txBox="1"/>
          <p:nvPr/>
        </p:nvSpPr>
        <p:spPr>
          <a:xfrm>
            <a:off x="4855225" y="2893313"/>
            <a:ext cx="3364500" cy="325500"/>
          </a:xfrm>
          <a:prstGeom prst="rect">
            <a:avLst/>
          </a:prstGeom>
          <a:noFill/>
          <a:ln>
            <a:noFill/>
          </a:ln>
        </p:spPr>
        <p:txBody>
          <a:bodyPr anchorCtr="0" anchor="ctr" bIns="91425" lIns="91425" spcFirstLastPara="1" rIns="91425" wrap="square" tIns="91425">
            <a:noAutofit/>
          </a:bodyPr>
          <a:lstStyle/>
          <a:p>
            <a:pPr indent="0" lvl="0" marL="0" rtl="0" algn="l">
              <a:lnSpc>
                <a:spcPct val="130000"/>
              </a:lnSpc>
              <a:spcBef>
                <a:spcPts val="1000"/>
              </a:spcBef>
              <a:spcAft>
                <a:spcPts val="0"/>
              </a:spcAft>
              <a:buNone/>
            </a:pPr>
            <a:r>
              <a:rPr lang="en-GB">
                <a:solidFill>
                  <a:schemeClr val="lt1"/>
                </a:solidFill>
                <a:latin typeface="Lato"/>
                <a:ea typeface="Lato"/>
                <a:cs typeface="Lato"/>
                <a:sym typeface="Lato"/>
              </a:rPr>
              <a:t>Evaluation Methods </a:t>
            </a:r>
            <a:endParaRPr>
              <a:solidFill>
                <a:srgbClr val="CACACA"/>
              </a:solidFill>
              <a:latin typeface="Average"/>
              <a:ea typeface="Average"/>
              <a:cs typeface="Average"/>
              <a:sym typeface="Average"/>
            </a:endParaRPr>
          </a:p>
        </p:txBody>
      </p:sp>
      <p:sp>
        <p:nvSpPr>
          <p:cNvPr id="249" name="Google Shape;249;p18"/>
          <p:cNvSpPr txBox="1"/>
          <p:nvPr/>
        </p:nvSpPr>
        <p:spPr>
          <a:xfrm>
            <a:off x="1186225" y="3610900"/>
            <a:ext cx="33645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chemeClr val="lt1"/>
                </a:solidFill>
                <a:latin typeface="Lato"/>
                <a:ea typeface="Lato"/>
                <a:cs typeface="Lato"/>
                <a:sym typeface="Lato"/>
              </a:rPr>
              <a:t>Dataset Use</a:t>
            </a:r>
            <a:endParaRPr sz="1800">
              <a:solidFill>
                <a:schemeClr val="lt1"/>
              </a:solidFill>
              <a:latin typeface="Lato"/>
              <a:ea typeface="Lato"/>
              <a:cs typeface="Lato"/>
              <a:sym typeface="La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3" name="Shape 253"/>
        <p:cNvGrpSpPr/>
        <p:nvPr/>
      </p:nvGrpSpPr>
      <p:grpSpPr>
        <a:xfrm>
          <a:off x="0" y="0"/>
          <a:ext cx="0" cy="0"/>
          <a:chOff x="0" y="0"/>
          <a:chExt cx="0" cy="0"/>
        </a:xfrm>
      </p:grpSpPr>
      <p:sp>
        <p:nvSpPr>
          <p:cNvPr id="254" name="Google Shape;254;p19"/>
          <p:cNvSpPr txBox="1"/>
          <p:nvPr>
            <p:ph type="title"/>
          </p:nvPr>
        </p:nvSpPr>
        <p:spPr>
          <a:xfrm>
            <a:off x="1297500" y="789200"/>
            <a:ext cx="7038900" cy="75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3000">
                <a:latin typeface="Lato"/>
                <a:ea typeface="Lato"/>
                <a:cs typeface="Lato"/>
                <a:sym typeface="Lato"/>
              </a:rPr>
              <a:t>Overview</a:t>
            </a:r>
            <a:endParaRPr sz="3000">
              <a:latin typeface="Lato"/>
              <a:ea typeface="Lato"/>
              <a:cs typeface="Lato"/>
              <a:sym typeface="Lato"/>
            </a:endParaRPr>
          </a:p>
        </p:txBody>
      </p:sp>
      <p:sp>
        <p:nvSpPr>
          <p:cNvPr id="255" name="Google Shape;255;p19"/>
          <p:cNvSpPr txBox="1"/>
          <p:nvPr>
            <p:ph idx="1" type="body"/>
          </p:nvPr>
        </p:nvSpPr>
        <p:spPr>
          <a:xfrm>
            <a:off x="1297500" y="1864125"/>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400"/>
              <a:t>The main aim of this project is based on working on the Identification of Essential Proteins based on Network Topological Properties and Protein Complexes. </a:t>
            </a:r>
            <a:endParaRPr sz="1400"/>
          </a:p>
          <a:p>
            <a:pPr indent="0" lvl="0" marL="0" rtl="0" algn="l">
              <a:spcBef>
                <a:spcPts val="1600"/>
              </a:spcBef>
              <a:spcAft>
                <a:spcPts val="0"/>
              </a:spcAft>
              <a:buNone/>
            </a:pPr>
            <a:r>
              <a:rPr lang="en-GB" sz="1400"/>
              <a:t>Proteins are large biomolecules, or macromolecules, consisting of one or more long chains of amino acid residues. Proteins perform a vast array of functions within organisms, including catalysing metabolic reactions, DNA replication, responding to stimuli, providing structure to cells and organisms, and transporting molecules from one location to another. </a:t>
            </a:r>
            <a:endParaRPr sz="1400"/>
          </a:p>
          <a:p>
            <a:pPr indent="0" lvl="0" marL="0" rtl="0" algn="l">
              <a:spcBef>
                <a:spcPts val="1600"/>
              </a:spcBef>
              <a:spcAft>
                <a:spcPts val="160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9" name="Shape 259"/>
        <p:cNvGrpSpPr/>
        <p:nvPr/>
      </p:nvGrpSpPr>
      <p:grpSpPr>
        <a:xfrm>
          <a:off x="0" y="0"/>
          <a:ext cx="0" cy="0"/>
          <a:chOff x="0" y="0"/>
          <a:chExt cx="0" cy="0"/>
        </a:xfrm>
      </p:grpSpPr>
      <p:sp>
        <p:nvSpPr>
          <p:cNvPr id="260" name="Google Shape;260;p20"/>
          <p:cNvSpPr txBox="1"/>
          <p:nvPr>
            <p:ph type="title"/>
          </p:nvPr>
        </p:nvSpPr>
        <p:spPr>
          <a:xfrm>
            <a:off x="1281300" y="769100"/>
            <a:ext cx="7375500" cy="726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Protein-Protein Interaction Network (PPIN)</a:t>
            </a:r>
            <a:endParaRPr/>
          </a:p>
        </p:txBody>
      </p:sp>
      <p:sp>
        <p:nvSpPr>
          <p:cNvPr id="261" name="Google Shape;261;p20"/>
          <p:cNvSpPr txBox="1"/>
          <p:nvPr/>
        </p:nvSpPr>
        <p:spPr>
          <a:xfrm>
            <a:off x="1297488" y="2838798"/>
            <a:ext cx="732900" cy="50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rgbClr val="FFFFFF"/>
                </a:solidFill>
                <a:latin typeface="Montserrat"/>
                <a:ea typeface="Montserrat"/>
                <a:cs typeface="Montserrat"/>
                <a:sym typeface="Montserrat"/>
              </a:rPr>
              <a:t>01</a:t>
            </a:r>
            <a:endParaRPr>
              <a:solidFill>
                <a:srgbClr val="FFFFFF"/>
              </a:solidFill>
            </a:endParaRPr>
          </a:p>
          <a:p>
            <a:pPr indent="0" lvl="0" marL="0" rtl="0" algn="l">
              <a:spcBef>
                <a:spcPts val="0"/>
              </a:spcBef>
              <a:spcAft>
                <a:spcPts val="0"/>
              </a:spcAft>
              <a:buNone/>
            </a:pPr>
            <a:r>
              <a:t/>
            </a:r>
            <a:endParaRPr sz="1300">
              <a:solidFill>
                <a:srgbClr val="FFFFFF"/>
              </a:solidFill>
            </a:endParaRPr>
          </a:p>
        </p:txBody>
      </p:sp>
      <p:sp>
        <p:nvSpPr>
          <p:cNvPr id="262" name="Google Shape;262;p20"/>
          <p:cNvSpPr txBox="1"/>
          <p:nvPr>
            <p:ph idx="1" type="body"/>
          </p:nvPr>
        </p:nvSpPr>
        <p:spPr>
          <a:xfrm>
            <a:off x="2030388" y="2925800"/>
            <a:ext cx="5877300" cy="335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400">
                <a:solidFill>
                  <a:srgbClr val="FFFFFF"/>
                </a:solidFill>
              </a:rPr>
              <a:t>These contacts are specific.</a:t>
            </a:r>
            <a:endParaRPr sz="1400">
              <a:solidFill>
                <a:srgbClr val="FFFFFF"/>
              </a:solidFill>
            </a:endParaRPr>
          </a:p>
        </p:txBody>
      </p:sp>
      <p:sp>
        <p:nvSpPr>
          <p:cNvPr id="263" name="Google Shape;263;p20"/>
          <p:cNvSpPr txBox="1"/>
          <p:nvPr/>
        </p:nvSpPr>
        <p:spPr>
          <a:xfrm>
            <a:off x="1297488" y="3347902"/>
            <a:ext cx="732900" cy="50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rgbClr val="FFFFFF"/>
                </a:solidFill>
                <a:latin typeface="Montserrat"/>
                <a:ea typeface="Montserrat"/>
                <a:cs typeface="Montserrat"/>
                <a:sym typeface="Montserrat"/>
              </a:rPr>
              <a:t>02</a:t>
            </a:r>
            <a:endParaRPr>
              <a:solidFill>
                <a:srgbClr val="FFFFFF"/>
              </a:solidFill>
            </a:endParaRPr>
          </a:p>
          <a:p>
            <a:pPr indent="0" lvl="0" marL="0" rtl="0" algn="l">
              <a:spcBef>
                <a:spcPts val="0"/>
              </a:spcBef>
              <a:spcAft>
                <a:spcPts val="0"/>
              </a:spcAft>
              <a:buNone/>
            </a:pPr>
            <a:r>
              <a:t/>
            </a:r>
            <a:endParaRPr sz="1300">
              <a:solidFill>
                <a:srgbClr val="FFFFFF"/>
              </a:solidFill>
            </a:endParaRPr>
          </a:p>
        </p:txBody>
      </p:sp>
      <p:sp>
        <p:nvSpPr>
          <p:cNvPr id="264" name="Google Shape;264;p20"/>
          <p:cNvSpPr txBox="1"/>
          <p:nvPr>
            <p:ph idx="1" type="body"/>
          </p:nvPr>
        </p:nvSpPr>
        <p:spPr>
          <a:xfrm>
            <a:off x="2030388" y="3301525"/>
            <a:ext cx="5877300" cy="509100"/>
          </a:xfrm>
          <a:prstGeom prst="rect">
            <a:avLst/>
          </a:prstGeom>
        </p:spPr>
        <p:txBody>
          <a:bodyPr anchorCtr="0" anchor="t" bIns="91425" lIns="91425" spcFirstLastPara="1" rIns="91425" wrap="square" tIns="91425">
            <a:noAutofit/>
          </a:bodyPr>
          <a:lstStyle/>
          <a:p>
            <a:pPr indent="0" lvl="0" marL="0" rtl="0" algn="l">
              <a:lnSpc>
                <a:spcPct val="130000"/>
              </a:lnSpc>
              <a:spcBef>
                <a:spcPts val="1000"/>
              </a:spcBef>
              <a:spcAft>
                <a:spcPts val="0"/>
              </a:spcAft>
              <a:buNone/>
            </a:pPr>
            <a:r>
              <a:rPr lang="en-GB" sz="1400"/>
              <a:t>They occur between defined binding regions in the proteins.</a:t>
            </a:r>
            <a:endParaRPr sz="1400"/>
          </a:p>
        </p:txBody>
      </p:sp>
      <p:sp>
        <p:nvSpPr>
          <p:cNvPr id="265" name="Google Shape;265;p20"/>
          <p:cNvSpPr txBox="1"/>
          <p:nvPr/>
        </p:nvSpPr>
        <p:spPr>
          <a:xfrm>
            <a:off x="1297488" y="3851248"/>
            <a:ext cx="732900" cy="50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rgbClr val="FFFFFF"/>
                </a:solidFill>
                <a:latin typeface="Montserrat"/>
                <a:ea typeface="Montserrat"/>
                <a:cs typeface="Montserrat"/>
                <a:sym typeface="Montserrat"/>
              </a:rPr>
              <a:t>03</a:t>
            </a:r>
            <a:endParaRPr sz="1300">
              <a:solidFill>
                <a:srgbClr val="FFFFFF"/>
              </a:solidFill>
            </a:endParaRPr>
          </a:p>
        </p:txBody>
      </p:sp>
      <p:sp>
        <p:nvSpPr>
          <p:cNvPr id="266" name="Google Shape;266;p20"/>
          <p:cNvSpPr txBox="1"/>
          <p:nvPr>
            <p:ph idx="1" type="body"/>
          </p:nvPr>
        </p:nvSpPr>
        <p:spPr>
          <a:xfrm>
            <a:off x="2030388" y="3810625"/>
            <a:ext cx="6380100" cy="469500"/>
          </a:xfrm>
          <a:prstGeom prst="rect">
            <a:avLst/>
          </a:prstGeom>
        </p:spPr>
        <p:txBody>
          <a:bodyPr anchorCtr="0" anchor="t" bIns="91425" lIns="91425" spcFirstLastPara="1" rIns="91425" wrap="square" tIns="91425">
            <a:noAutofit/>
          </a:bodyPr>
          <a:lstStyle/>
          <a:p>
            <a:pPr indent="0" lvl="0" marL="0" rtl="0" algn="l">
              <a:lnSpc>
                <a:spcPct val="130000"/>
              </a:lnSpc>
              <a:spcBef>
                <a:spcPts val="1000"/>
              </a:spcBef>
              <a:spcAft>
                <a:spcPts val="0"/>
              </a:spcAft>
              <a:buNone/>
            </a:pPr>
            <a:r>
              <a:rPr lang="en-GB" sz="1400"/>
              <a:t>They have a particular biological meaning (i.e., they serve a specific function).</a:t>
            </a:r>
            <a:endParaRPr sz="1400"/>
          </a:p>
        </p:txBody>
      </p:sp>
      <p:sp>
        <p:nvSpPr>
          <p:cNvPr id="267" name="Google Shape;267;p20"/>
          <p:cNvSpPr txBox="1"/>
          <p:nvPr/>
        </p:nvSpPr>
        <p:spPr>
          <a:xfrm>
            <a:off x="1329900" y="1896025"/>
            <a:ext cx="7326900" cy="882600"/>
          </a:xfrm>
          <a:prstGeom prst="rect">
            <a:avLst/>
          </a:prstGeom>
          <a:noFill/>
          <a:ln>
            <a:noFill/>
          </a:ln>
        </p:spPr>
        <p:txBody>
          <a:bodyPr anchorCtr="0" anchor="ctr" bIns="91425" lIns="91425" spcFirstLastPara="1" rIns="91425" wrap="square" tIns="91425">
            <a:noAutofit/>
          </a:bodyPr>
          <a:lstStyle/>
          <a:p>
            <a:pPr indent="0" lvl="0" marL="0" rtl="0" algn="l">
              <a:lnSpc>
                <a:spcPct val="130000"/>
              </a:lnSpc>
              <a:spcBef>
                <a:spcPts val="1000"/>
              </a:spcBef>
              <a:spcAft>
                <a:spcPts val="0"/>
              </a:spcAft>
              <a:buNone/>
            </a:pPr>
            <a:r>
              <a:rPr lang="en-GB">
                <a:solidFill>
                  <a:schemeClr val="lt1"/>
                </a:solidFill>
                <a:latin typeface="Lato"/>
                <a:ea typeface="Lato"/>
                <a:cs typeface="Lato"/>
                <a:sym typeface="Lato"/>
              </a:rPr>
              <a:t>Protein-protein interactions (PPIs) are essential to almost every process in a cell. </a:t>
            </a:r>
            <a:r>
              <a:rPr lang="en-GB">
                <a:solidFill>
                  <a:schemeClr val="lt1"/>
                </a:solidFill>
                <a:latin typeface="Lato"/>
                <a:ea typeface="Lato"/>
                <a:cs typeface="Lato"/>
                <a:sym typeface="Lato"/>
              </a:rPr>
              <a:t> Protein-protein interaction networks (PPIN) are mathematical representations of the physical contacts between proteins in the cell.</a:t>
            </a:r>
            <a:r>
              <a:rPr lang="en-GB" sz="1200">
                <a:solidFill>
                  <a:schemeClr val="lt1"/>
                </a:solidFill>
                <a:latin typeface="Lato"/>
                <a:ea typeface="Lato"/>
                <a:cs typeface="Lato"/>
                <a:sym typeface="Lato"/>
              </a:rPr>
              <a:t> </a:t>
            </a:r>
            <a:endParaRPr sz="1200">
              <a:solidFill>
                <a:schemeClr val="lt1"/>
              </a:solidFill>
              <a:latin typeface="Lato"/>
              <a:ea typeface="Lato"/>
              <a:cs typeface="Lato"/>
              <a:sym typeface="Lato"/>
            </a:endParaRPr>
          </a:p>
          <a:p>
            <a:pPr indent="0" lvl="0" marL="0" rtl="0" algn="l">
              <a:lnSpc>
                <a:spcPct val="130000"/>
              </a:lnSpc>
              <a:spcBef>
                <a:spcPts val="1000"/>
              </a:spcBef>
              <a:spcAft>
                <a:spcPts val="0"/>
              </a:spcAft>
              <a:buNone/>
            </a:pPr>
            <a:r>
              <a:t/>
            </a:r>
            <a:endParaRPr sz="1100">
              <a:solidFill>
                <a:srgbClr val="353744"/>
              </a:solidFill>
              <a:latin typeface="Proxima Nova"/>
              <a:ea typeface="Proxima Nova"/>
              <a:cs typeface="Proxima Nova"/>
              <a:sym typeface="Proxima Nova"/>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1" name="Shape 271"/>
        <p:cNvGrpSpPr/>
        <p:nvPr/>
      </p:nvGrpSpPr>
      <p:grpSpPr>
        <a:xfrm>
          <a:off x="0" y="0"/>
          <a:ext cx="0" cy="0"/>
          <a:chOff x="0" y="0"/>
          <a:chExt cx="0" cy="0"/>
        </a:xfrm>
      </p:grpSpPr>
      <p:sp>
        <p:nvSpPr>
          <p:cNvPr id="272" name="Google Shape;272;p21"/>
          <p:cNvSpPr txBox="1"/>
          <p:nvPr>
            <p:ph type="title"/>
          </p:nvPr>
        </p:nvSpPr>
        <p:spPr>
          <a:xfrm>
            <a:off x="1260450" y="723725"/>
            <a:ext cx="7038900" cy="573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IMPORTANCE OF </a:t>
            </a:r>
            <a:r>
              <a:rPr lang="en-GB"/>
              <a:t>PPI NETWORK</a:t>
            </a:r>
            <a:endParaRPr/>
          </a:p>
        </p:txBody>
      </p:sp>
      <p:sp>
        <p:nvSpPr>
          <p:cNvPr id="273" name="Google Shape;273;p21"/>
          <p:cNvSpPr txBox="1"/>
          <p:nvPr/>
        </p:nvSpPr>
        <p:spPr>
          <a:xfrm>
            <a:off x="1260450" y="2456473"/>
            <a:ext cx="732900" cy="50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rgbClr val="FFFFFF"/>
                </a:solidFill>
                <a:latin typeface="Montserrat"/>
                <a:ea typeface="Montserrat"/>
                <a:cs typeface="Montserrat"/>
                <a:sym typeface="Montserrat"/>
              </a:rPr>
              <a:t>01</a:t>
            </a:r>
            <a:endParaRPr>
              <a:solidFill>
                <a:srgbClr val="FFFFFF"/>
              </a:solidFill>
            </a:endParaRPr>
          </a:p>
          <a:p>
            <a:pPr indent="0" lvl="0" marL="0" rtl="0" algn="l">
              <a:spcBef>
                <a:spcPts val="0"/>
              </a:spcBef>
              <a:spcAft>
                <a:spcPts val="0"/>
              </a:spcAft>
              <a:buNone/>
            </a:pPr>
            <a:r>
              <a:t/>
            </a:r>
            <a:endParaRPr sz="1300">
              <a:solidFill>
                <a:srgbClr val="FFFFFF"/>
              </a:solidFill>
            </a:endParaRPr>
          </a:p>
        </p:txBody>
      </p:sp>
      <p:sp>
        <p:nvSpPr>
          <p:cNvPr id="274" name="Google Shape;274;p21"/>
          <p:cNvSpPr txBox="1"/>
          <p:nvPr>
            <p:ph idx="1" type="body"/>
          </p:nvPr>
        </p:nvSpPr>
        <p:spPr>
          <a:xfrm>
            <a:off x="1993350" y="2543475"/>
            <a:ext cx="5877300" cy="335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400"/>
              <a:t>Assign putative roles to uncharacterised proteins</a:t>
            </a:r>
            <a:r>
              <a:rPr lang="en-GB" sz="1400">
                <a:solidFill>
                  <a:srgbClr val="FFFFFF"/>
                </a:solidFill>
              </a:rPr>
              <a:t>.</a:t>
            </a:r>
            <a:endParaRPr sz="1400">
              <a:solidFill>
                <a:srgbClr val="FFFFFF"/>
              </a:solidFill>
            </a:endParaRPr>
          </a:p>
        </p:txBody>
      </p:sp>
      <p:sp>
        <p:nvSpPr>
          <p:cNvPr id="275" name="Google Shape;275;p21"/>
          <p:cNvSpPr txBox="1"/>
          <p:nvPr/>
        </p:nvSpPr>
        <p:spPr>
          <a:xfrm>
            <a:off x="1260450" y="2965577"/>
            <a:ext cx="732900" cy="50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rgbClr val="FFFFFF"/>
                </a:solidFill>
                <a:latin typeface="Montserrat"/>
                <a:ea typeface="Montserrat"/>
                <a:cs typeface="Montserrat"/>
                <a:sym typeface="Montserrat"/>
              </a:rPr>
              <a:t>02</a:t>
            </a:r>
            <a:endParaRPr>
              <a:solidFill>
                <a:srgbClr val="FFFFFF"/>
              </a:solidFill>
            </a:endParaRPr>
          </a:p>
          <a:p>
            <a:pPr indent="0" lvl="0" marL="0" rtl="0" algn="l">
              <a:spcBef>
                <a:spcPts val="0"/>
              </a:spcBef>
              <a:spcAft>
                <a:spcPts val="0"/>
              </a:spcAft>
              <a:buNone/>
            </a:pPr>
            <a:r>
              <a:t/>
            </a:r>
            <a:endParaRPr sz="1300">
              <a:solidFill>
                <a:srgbClr val="FFFFFF"/>
              </a:solidFill>
            </a:endParaRPr>
          </a:p>
        </p:txBody>
      </p:sp>
      <p:sp>
        <p:nvSpPr>
          <p:cNvPr id="276" name="Google Shape;276;p21"/>
          <p:cNvSpPr txBox="1"/>
          <p:nvPr>
            <p:ph idx="1" type="body"/>
          </p:nvPr>
        </p:nvSpPr>
        <p:spPr>
          <a:xfrm>
            <a:off x="1993350" y="2919200"/>
            <a:ext cx="5877300" cy="509100"/>
          </a:xfrm>
          <a:prstGeom prst="rect">
            <a:avLst/>
          </a:prstGeom>
        </p:spPr>
        <p:txBody>
          <a:bodyPr anchorCtr="0" anchor="t" bIns="91425" lIns="91425" spcFirstLastPara="1" rIns="91425" wrap="square" tIns="91425">
            <a:noAutofit/>
          </a:bodyPr>
          <a:lstStyle/>
          <a:p>
            <a:pPr indent="0" lvl="0" marL="0" rtl="0" algn="l">
              <a:lnSpc>
                <a:spcPct val="130000"/>
              </a:lnSpc>
              <a:spcBef>
                <a:spcPts val="1000"/>
              </a:spcBef>
              <a:spcAft>
                <a:spcPts val="0"/>
              </a:spcAft>
              <a:buNone/>
            </a:pPr>
            <a:r>
              <a:rPr lang="en-GB" sz="1400"/>
              <a:t>Add fine-grained detail about the steps within a signalling pathway</a:t>
            </a:r>
            <a:r>
              <a:rPr lang="en-GB" sz="1400"/>
              <a:t>.</a:t>
            </a:r>
            <a:endParaRPr sz="1400"/>
          </a:p>
        </p:txBody>
      </p:sp>
      <p:sp>
        <p:nvSpPr>
          <p:cNvPr id="277" name="Google Shape;277;p21"/>
          <p:cNvSpPr txBox="1"/>
          <p:nvPr/>
        </p:nvSpPr>
        <p:spPr>
          <a:xfrm>
            <a:off x="1260450" y="3561673"/>
            <a:ext cx="732900" cy="50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rgbClr val="FFFFFF"/>
                </a:solidFill>
                <a:latin typeface="Montserrat"/>
                <a:ea typeface="Montserrat"/>
                <a:cs typeface="Montserrat"/>
                <a:sym typeface="Montserrat"/>
              </a:rPr>
              <a:t>03</a:t>
            </a:r>
            <a:endParaRPr sz="1300">
              <a:solidFill>
                <a:srgbClr val="FFFFFF"/>
              </a:solidFill>
            </a:endParaRPr>
          </a:p>
        </p:txBody>
      </p:sp>
      <p:sp>
        <p:nvSpPr>
          <p:cNvPr id="278" name="Google Shape;278;p21"/>
          <p:cNvSpPr txBox="1"/>
          <p:nvPr>
            <p:ph idx="1" type="body"/>
          </p:nvPr>
        </p:nvSpPr>
        <p:spPr>
          <a:xfrm>
            <a:off x="1993350" y="3428300"/>
            <a:ext cx="6380100" cy="955500"/>
          </a:xfrm>
          <a:prstGeom prst="rect">
            <a:avLst/>
          </a:prstGeom>
        </p:spPr>
        <p:txBody>
          <a:bodyPr anchorCtr="0" anchor="t" bIns="91425" lIns="91425" spcFirstLastPara="1" rIns="91425" wrap="square" tIns="91425">
            <a:noAutofit/>
          </a:bodyPr>
          <a:lstStyle/>
          <a:p>
            <a:pPr indent="0" lvl="0" marL="0" rtl="0" algn="l">
              <a:lnSpc>
                <a:spcPct val="130000"/>
              </a:lnSpc>
              <a:spcBef>
                <a:spcPts val="1000"/>
              </a:spcBef>
              <a:spcAft>
                <a:spcPts val="0"/>
              </a:spcAft>
              <a:buNone/>
            </a:pPr>
            <a:r>
              <a:rPr lang="en-GB" sz="1400"/>
              <a:t>Characterise the relationships between proteins that form multi-molecular complexes such as the proteasome.</a:t>
            </a:r>
            <a:endParaRPr sz="1400"/>
          </a:p>
        </p:txBody>
      </p:sp>
      <p:sp>
        <p:nvSpPr>
          <p:cNvPr id="279" name="Google Shape;279;p21"/>
          <p:cNvSpPr txBox="1"/>
          <p:nvPr/>
        </p:nvSpPr>
        <p:spPr>
          <a:xfrm>
            <a:off x="1260450" y="1726750"/>
            <a:ext cx="7432500" cy="808800"/>
          </a:xfrm>
          <a:prstGeom prst="rect">
            <a:avLst/>
          </a:prstGeom>
          <a:noFill/>
          <a:ln>
            <a:noFill/>
          </a:ln>
        </p:spPr>
        <p:txBody>
          <a:bodyPr anchorCtr="0" anchor="ctr" bIns="91425" lIns="91425" spcFirstLastPara="1" rIns="91425" wrap="square" tIns="91425">
            <a:noAutofit/>
          </a:bodyPr>
          <a:lstStyle/>
          <a:p>
            <a:pPr indent="0" lvl="0" marL="0" rtl="0" algn="l">
              <a:lnSpc>
                <a:spcPct val="130000"/>
              </a:lnSpc>
              <a:spcBef>
                <a:spcPts val="1000"/>
              </a:spcBef>
              <a:spcAft>
                <a:spcPts val="0"/>
              </a:spcAft>
              <a:buNone/>
            </a:pPr>
            <a:r>
              <a:rPr lang="en-GB">
                <a:solidFill>
                  <a:schemeClr val="lt1"/>
                </a:solidFill>
                <a:latin typeface="Lato"/>
                <a:ea typeface="Lato"/>
                <a:cs typeface="Lato"/>
                <a:sym typeface="Lato"/>
              </a:rPr>
              <a:t>Essential proteins are indispensable to the viability and reproduction of an organism. Knowledge of PPIs can be used to:</a:t>
            </a:r>
            <a:endParaRPr>
              <a:solidFill>
                <a:schemeClr val="lt1"/>
              </a:solidFill>
              <a:latin typeface="Lato"/>
              <a:ea typeface="Lato"/>
              <a:cs typeface="Lato"/>
              <a:sym typeface="Lato"/>
            </a:endParaRPr>
          </a:p>
          <a:p>
            <a:pPr indent="0" lvl="0" marL="0" rtl="0" algn="l">
              <a:lnSpc>
                <a:spcPct val="130000"/>
              </a:lnSpc>
              <a:spcBef>
                <a:spcPts val="1000"/>
              </a:spcBef>
              <a:spcAft>
                <a:spcPts val="0"/>
              </a:spcAft>
              <a:buNone/>
            </a:pPr>
            <a:r>
              <a:t/>
            </a:r>
            <a:endParaRPr sz="1100">
              <a:solidFill>
                <a:srgbClr val="353744"/>
              </a:solidFill>
              <a:latin typeface="Proxima Nova"/>
              <a:ea typeface="Proxima Nova"/>
              <a:cs typeface="Proxima Nova"/>
              <a:sym typeface="Proxima Nova"/>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3" name="Shape 283"/>
        <p:cNvGrpSpPr/>
        <p:nvPr/>
      </p:nvGrpSpPr>
      <p:grpSpPr>
        <a:xfrm>
          <a:off x="0" y="0"/>
          <a:ext cx="0" cy="0"/>
          <a:chOff x="0" y="0"/>
          <a:chExt cx="0" cy="0"/>
        </a:xfrm>
      </p:grpSpPr>
      <p:sp>
        <p:nvSpPr>
          <p:cNvPr id="284" name="Google Shape;284;p22"/>
          <p:cNvSpPr txBox="1"/>
          <p:nvPr>
            <p:ph type="title"/>
          </p:nvPr>
        </p:nvSpPr>
        <p:spPr>
          <a:xfrm>
            <a:off x="1297500" y="393750"/>
            <a:ext cx="2582100" cy="52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PAPER STUDY</a:t>
            </a:r>
            <a:endParaRPr/>
          </a:p>
        </p:txBody>
      </p:sp>
      <p:sp>
        <p:nvSpPr>
          <p:cNvPr id="285" name="Google Shape;285;p22"/>
          <p:cNvSpPr txBox="1"/>
          <p:nvPr>
            <p:ph idx="1" type="body"/>
          </p:nvPr>
        </p:nvSpPr>
        <p:spPr>
          <a:xfrm>
            <a:off x="4445825" y="2113500"/>
            <a:ext cx="4599300" cy="2677800"/>
          </a:xfrm>
          <a:prstGeom prst="rect">
            <a:avLst/>
          </a:prstGeom>
          <a:ln>
            <a:noFill/>
          </a:ln>
        </p:spPr>
        <p:txBody>
          <a:bodyPr anchorCtr="0" anchor="t" bIns="91425" lIns="91425" spcFirstLastPara="1" rIns="91425" wrap="square" tIns="91425">
            <a:noAutofit/>
          </a:bodyPr>
          <a:lstStyle/>
          <a:p>
            <a:pPr indent="0" lvl="0" marL="0" rtl="0" algn="l">
              <a:lnSpc>
                <a:spcPct val="130000"/>
              </a:lnSpc>
              <a:spcBef>
                <a:spcPts val="1000"/>
              </a:spcBef>
              <a:spcAft>
                <a:spcPts val="0"/>
              </a:spcAft>
              <a:buNone/>
            </a:pPr>
            <a:r>
              <a:rPr lang="en-GB" sz="1200">
                <a:solidFill>
                  <a:schemeClr val="lt1"/>
                </a:solidFill>
                <a:latin typeface="Proxima Nova"/>
                <a:ea typeface="Proxima Nova"/>
                <a:cs typeface="Proxima Nova"/>
                <a:sym typeface="Proxima Nova"/>
              </a:rPr>
              <a:t>There are two types of methods for predicting essential proteins. One is experimental procedures, such as RNA interference, single gene knockouts, and conditional knockouts. However, these procedures time and resource consuming  are not practical. </a:t>
            </a:r>
            <a:endParaRPr sz="1200">
              <a:solidFill>
                <a:schemeClr val="lt1"/>
              </a:solidFill>
              <a:latin typeface="Proxima Nova"/>
              <a:ea typeface="Proxima Nova"/>
              <a:cs typeface="Proxima Nova"/>
              <a:sym typeface="Proxima Nova"/>
            </a:endParaRPr>
          </a:p>
          <a:p>
            <a:pPr indent="0" lvl="0" marL="0" rtl="0" algn="l">
              <a:lnSpc>
                <a:spcPct val="130000"/>
              </a:lnSpc>
              <a:spcBef>
                <a:spcPts val="1000"/>
              </a:spcBef>
              <a:spcAft>
                <a:spcPts val="0"/>
              </a:spcAft>
              <a:buClr>
                <a:srgbClr val="000000"/>
              </a:buClr>
              <a:buSzPts val="1100"/>
              <a:buFont typeface="Arial"/>
              <a:buNone/>
            </a:pPr>
            <a:r>
              <a:rPr lang="en-GB" sz="1200">
                <a:solidFill>
                  <a:schemeClr val="lt1"/>
                </a:solidFill>
                <a:latin typeface="Proxima Nova"/>
                <a:ea typeface="Proxima Nova"/>
                <a:cs typeface="Proxima Nova"/>
                <a:sym typeface="Proxima Nova"/>
              </a:rPr>
              <a:t>The other type of method is bioinformatics computational approaches that take advantage of the abundance of experimental data available for protein interaction networks, such as (DC), (BC), (SC), (EC), (NC), and (LAC). Obviously, the latter is faster and less expensive than the former.</a:t>
            </a:r>
            <a:endParaRPr sz="1200">
              <a:solidFill>
                <a:schemeClr val="lt1"/>
              </a:solidFill>
              <a:latin typeface="Proxima Nova"/>
              <a:ea typeface="Proxima Nova"/>
              <a:cs typeface="Proxima Nova"/>
              <a:sym typeface="Proxima Nova"/>
            </a:endParaRPr>
          </a:p>
          <a:p>
            <a:pPr indent="0" lvl="0" marL="0" rtl="0" algn="l">
              <a:spcBef>
                <a:spcPts val="0"/>
              </a:spcBef>
              <a:spcAft>
                <a:spcPts val="0"/>
              </a:spcAft>
              <a:buNone/>
            </a:pPr>
            <a:r>
              <a:t/>
            </a:r>
            <a:endParaRPr/>
          </a:p>
          <a:p>
            <a:pPr indent="0" lvl="0" marL="0" rtl="0" algn="l">
              <a:spcBef>
                <a:spcPts val="1600"/>
              </a:spcBef>
              <a:spcAft>
                <a:spcPts val="1600"/>
              </a:spcAft>
              <a:buNone/>
            </a:pPr>
            <a:r>
              <a:t/>
            </a:r>
            <a:endParaRPr/>
          </a:p>
        </p:txBody>
      </p:sp>
      <p:sp>
        <p:nvSpPr>
          <p:cNvPr id="286" name="Google Shape;286;p22"/>
          <p:cNvSpPr txBox="1"/>
          <p:nvPr/>
        </p:nvSpPr>
        <p:spPr>
          <a:xfrm>
            <a:off x="1847400" y="921750"/>
            <a:ext cx="6893700" cy="808800"/>
          </a:xfrm>
          <a:prstGeom prst="rect">
            <a:avLst/>
          </a:prstGeom>
          <a:noFill/>
          <a:ln>
            <a:noFill/>
          </a:ln>
        </p:spPr>
        <p:txBody>
          <a:bodyPr anchorCtr="0" anchor="ctr" bIns="91425" lIns="91425" spcFirstLastPara="1" rIns="91425" wrap="square" tIns="91425">
            <a:noAutofit/>
          </a:bodyPr>
          <a:lstStyle/>
          <a:p>
            <a:pPr indent="0" lvl="0" marL="0" rtl="0" algn="l">
              <a:spcBef>
                <a:spcPts val="1600"/>
              </a:spcBef>
              <a:spcAft>
                <a:spcPts val="0"/>
              </a:spcAft>
              <a:buNone/>
            </a:pPr>
            <a:r>
              <a:rPr lang="en-GB">
                <a:solidFill>
                  <a:schemeClr val="lt1"/>
                </a:solidFill>
                <a:latin typeface="Proxima Nova"/>
                <a:ea typeface="Proxima Nova"/>
                <a:cs typeface="Proxima Nova"/>
                <a:sym typeface="Proxima Nova"/>
              </a:rPr>
              <a:t>A New Method for Identifying Essential Proteins Based on Network Topology Properties and Protein Complexes.</a:t>
            </a:r>
            <a:endParaRPr>
              <a:solidFill>
                <a:schemeClr val="lt1"/>
              </a:solidFill>
              <a:latin typeface="Lato"/>
              <a:ea typeface="Lato"/>
              <a:cs typeface="Lato"/>
              <a:sym typeface="Lato"/>
            </a:endParaRPr>
          </a:p>
          <a:p>
            <a:pPr indent="0" lvl="0" marL="0" rtl="0" algn="l">
              <a:lnSpc>
                <a:spcPct val="130000"/>
              </a:lnSpc>
              <a:spcBef>
                <a:spcPts val="1000"/>
              </a:spcBef>
              <a:spcAft>
                <a:spcPts val="0"/>
              </a:spcAft>
              <a:buNone/>
            </a:pPr>
            <a:r>
              <a:t/>
            </a:r>
            <a:endParaRPr sz="1100">
              <a:solidFill>
                <a:srgbClr val="353744"/>
              </a:solidFill>
              <a:latin typeface="Proxima Nova"/>
              <a:ea typeface="Proxima Nova"/>
              <a:cs typeface="Proxima Nova"/>
              <a:sym typeface="Proxima Nova"/>
            </a:endParaRPr>
          </a:p>
        </p:txBody>
      </p:sp>
      <p:sp>
        <p:nvSpPr>
          <p:cNvPr id="287" name="Google Shape;287;p22"/>
          <p:cNvSpPr txBox="1"/>
          <p:nvPr>
            <p:ph type="title"/>
          </p:nvPr>
        </p:nvSpPr>
        <p:spPr>
          <a:xfrm>
            <a:off x="3067050" y="1712925"/>
            <a:ext cx="4318500" cy="52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OVERLAY STRUCTURE</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1" name="Shape 291"/>
        <p:cNvGrpSpPr/>
        <p:nvPr/>
      </p:nvGrpSpPr>
      <p:grpSpPr>
        <a:xfrm>
          <a:off x="0" y="0"/>
          <a:ext cx="0" cy="0"/>
          <a:chOff x="0" y="0"/>
          <a:chExt cx="0" cy="0"/>
        </a:xfrm>
      </p:grpSpPr>
      <p:sp>
        <p:nvSpPr>
          <p:cNvPr id="292" name="Google Shape;292;p23"/>
          <p:cNvSpPr txBox="1"/>
          <p:nvPr>
            <p:ph type="title"/>
          </p:nvPr>
        </p:nvSpPr>
        <p:spPr>
          <a:xfrm>
            <a:off x="1297500" y="729850"/>
            <a:ext cx="7038900" cy="75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3000">
                <a:latin typeface="Lato"/>
                <a:ea typeface="Lato"/>
                <a:cs typeface="Lato"/>
                <a:sym typeface="Lato"/>
              </a:rPr>
              <a:t>DATASET USE</a:t>
            </a:r>
            <a:endParaRPr sz="3000">
              <a:latin typeface="Lato"/>
              <a:ea typeface="Lato"/>
              <a:cs typeface="Lato"/>
              <a:sym typeface="Lato"/>
            </a:endParaRPr>
          </a:p>
        </p:txBody>
      </p:sp>
      <p:sp>
        <p:nvSpPr>
          <p:cNvPr id="293" name="Google Shape;293;p23"/>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400"/>
          </a:p>
          <a:p>
            <a:pPr indent="0" lvl="0" marL="0" rtl="0" algn="l">
              <a:spcBef>
                <a:spcPts val="1600"/>
              </a:spcBef>
              <a:spcAft>
                <a:spcPts val="1600"/>
              </a:spcAft>
              <a:buNone/>
            </a:pPr>
            <a:r>
              <a:t/>
            </a:r>
            <a:endParaRPr/>
          </a:p>
        </p:txBody>
      </p:sp>
      <p:pic>
        <p:nvPicPr>
          <p:cNvPr id="294" name="Google Shape;294;p23"/>
          <p:cNvPicPr preferRelativeResize="0"/>
          <p:nvPr/>
        </p:nvPicPr>
        <p:blipFill rotWithShape="1">
          <a:blip r:embed="rId3">
            <a:alphaModFix/>
          </a:blip>
          <a:srcRect b="39007" l="17219" r="18674" t="37434"/>
          <a:stretch/>
        </p:blipFill>
        <p:spPr>
          <a:xfrm>
            <a:off x="0" y="1668650"/>
            <a:ext cx="9144001" cy="347485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8" name="Shape 298"/>
        <p:cNvGrpSpPr/>
        <p:nvPr/>
      </p:nvGrpSpPr>
      <p:grpSpPr>
        <a:xfrm>
          <a:off x="0" y="0"/>
          <a:ext cx="0" cy="0"/>
          <a:chOff x="0" y="0"/>
          <a:chExt cx="0" cy="0"/>
        </a:xfrm>
      </p:grpSpPr>
      <p:sp>
        <p:nvSpPr>
          <p:cNvPr id="299" name="Google Shape;299;p24"/>
          <p:cNvSpPr txBox="1"/>
          <p:nvPr>
            <p:ph type="title"/>
          </p:nvPr>
        </p:nvSpPr>
        <p:spPr>
          <a:xfrm>
            <a:off x="1297500" y="704375"/>
            <a:ext cx="3798900" cy="60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3000">
                <a:latin typeface="Lato"/>
                <a:ea typeface="Lato"/>
                <a:cs typeface="Lato"/>
                <a:sym typeface="Lato"/>
              </a:rPr>
              <a:t>Methodology</a:t>
            </a:r>
            <a:endParaRPr sz="3000">
              <a:latin typeface="Lato"/>
              <a:ea typeface="Lato"/>
              <a:cs typeface="Lato"/>
              <a:sym typeface="Lato"/>
            </a:endParaRPr>
          </a:p>
        </p:txBody>
      </p:sp>
      <p:sp>
        <p:nvSpPr>
          <p:cNvPr id="300" name="Google Shape;300;p24"/>
          <p:cNvSpPr txBox="1"/>
          <p:nvPr>
            <p:ph idx="1" type="body"/>
          </p:nvPr>
        </p:nvSpPr>
        <p:spPr>
          <a:xfrm>
            <a:off x="1297500" y="1691825"/>
            <a:ext cx="3798900" cy="3136200"/>
          </a:xfrm>
          <a:prstGeom prst="rect">
            <a:avLst/>
          </a:prstGeom>
        </p:spPr>
        <p:txBody>
          <a:bodyPr anchorCtr="0" anchor="t" bIns="91425" lIns="91425" spcFirstLastPara="1" rIns="91425" wrap="square" tIns="91425">
            <a:noAutofit/>
          </a:bodyPr>
          <a:lstStyle/>
          <a:p>
            <a:pPr indent="0" lvl="0" marL="0" rtl="0" algn="l">
              <a:lnSpc>
                <a:spcPct val="130000"/>
              </a:lnSpc>
              <a:spcBef>
                <a:spcPts val="1000"/>
              </a:spcBef>
              <a:spcAft>
                <a:spcPts val="0"/>
              </a:spcAft>
              <a:buNone/>
            </a:pPr>
            <a:r>
              <a:rPr lang="en-GB" sz="1200"/>
              <a:t>Here, six classical centrality measures based on network topological properties are introduced.</a:t>
            </a:r>
            <a:endParaRPr sz="1200"/>
          </a:p>
          <a:p>
            <a:pPr indent="0" lvl="0" marL="0" rtl="0" algn="l">
              <a:lnSpc>
                <a:spcPct val="130000"/>
              </a:lnSpc>
              <a:spcBef>
                <a:spcPts val="1000"/>
              </a:spcBef>
              <a:spcAft>
                <a:spcPts val="0"/>
              </a:spcAft>
              <a:buNone/>
            </a:pPr>
            <a:r>
              <a:t/>
            </a:r>
            <a:endParaRPr sz="1200"/>
          </a:p>
          <a:p>
            <a:pPr indent="-304800" lvl="0" marL="457200" rtl="0" algn="l">
              <a:lnSpc>
                <a:spcPct val="130000"/>
              </a:lnSpc>
              <a:spcBef>
                <a:spcPts val="1000"/>
              </a:spcBef>
              <a:spcAft>
                <a:spcPts val="0"/>
              </a:spcAft>
              <a:buSzPts val="1200"/>
              <a:buAutoNum type="arabicPeriod"/>
            </a:pPr>
            <a:r>
              <a:rPr lang="en-GB" sz="1200"/>
              <a:t>Degree Centrality (DC)</a:t>
            </a:r>
            <a:endParaRPr sz="1200"/>
          </a:p>
          <a:p>
            <a:pPr indent="-304800" lvl="0" marL="457200" rtl="0" algn="l">
              <a:lnSpc>
                <a:spcPct val="130000"/>
              </a:lnSpc>
              <a:spcBef>
                <a:spcPts val="0"/>
              </a:spcBef>
              <a:spcAft>
                <a:spcPts val="0"/>
              </a:spcAft>
              <a:buSzPts val="1200"/>
              <a:buAutoNum type="arabicPeriod"/>
            </a:pPr>
            <a:r>
              <a:rPr lang="en-GB" sz="1200"/>
              <a:t>Betweenness Centrality (BC)</a:t>
            </a:r>
            <a:endParaRPr sz="1200"/>
          </a:p>
          <a:p>
            <a:pPr indent="-304800" lvl="0" marL="457200" rtl="0" algn="l">
              <a:lnSpc>
                <a:spcPct val="130000"/>
              </a:lnSpc>
              <a:spcBef>
                <a:spcPts val="0"/>
              </a:spcBef>
              <a:spcAft>
                <a:spcPts val="0"/>
              </a:spcAft>
              <a:buSzPts val="1200"/>
              <a:buAutoNum type="arabicPeriod"/>
            </a:pPr>
            <a:r>
              <a:rPr lang="en-GB" sz="1200"/>
              <a:t>Subgraph Centrality (SC)</a:t>
            </a:r>
            <a:endParaRPr sz="1200"/>
          </a:p>
          <a:p>
            <a:pPr indent="-304800" lvl="0" marL="457200" rtl="0" algn="l">
              <a:lnSpc>
                <a:spcPct val="130000"/>
              </a:lnSpc>
              <a:spcBef>
                <a:spcPts val="0"/>
              </a:spcBef>
              <a:spcAft>
                <a:spcPts val="0"/>
              </a:spcAft>
              <a:buSzPts val="1200"/>
              <a:buAutoNum type="arabicPeriod"/>
            </a:pPr>
            <a:r>
              <a:rPr lang="en-GB" sz="1200"/>
              <a:t>Eigenvector Centrality (EC)</a:t>
            </a:r>
            <a:endParaRPr sz="1200"/>
          </a:p>
          <a:p>
            <a:pPr indent="-304800" lvl="0" marL="457200" rtl="0" algn="l">
              <a:lnSpc>
                <a:spcPct val="130000"/>
              </a:lnSpc>
              <a:spcBef>
                <a:spcPts val="0"/>
              </a:spcBef>
              <a:spcAft>
                <a:spcPts val="0"/>
              </a:spcAft>
              <a:buSzPts val="1200"/>
              <a:buAutoNum type="arabicPeriod"/>
            </a:pPr>
            <a:r>
              <a:rPr lang="en-GB" sz="1200"/>
              <a:t>Local Average Connectivity Centrality (LAC)</a:t>
            </a:r>
            <a:endParaRPr sz="1200"/>
          </a:p>
          <a:p>
            <a:pPr indent="-304800" lvl="0" marL="457200" rtl="0" algn="l">
              <a:lnSpc>
                <a:spcPct val="130000"/>
              </a:lnSpc>
              <a:spcBef>
                <a:spcPts val="0"/>
              </a:spcBef>
              <a:spcAft>
                <a:spcPts val="0"/>
              </a:spcAft>
              <a:buSzPts val="1200"/>
              <a:buAutoNum type="arabicPeriod"/>
            </a:pPr>
            <a:r>
              <a:rPr lang="en-GB" sz="1200"/>
              <a:t>In-Degree Centrality of Complex (IDC)</a:t>
            </a:r>
            <a:endParaRPr sz="1200"/>
          </a:p>
        </p:txBody>
      </p:sp>
      <p:pic>
        <p:nvPicPr>
          <p:cNvPr id="301" name="Google Shape;301;p24"/>
          <p:cNvPicPr preferRelativeResize="0"/>
          <p:nvPr/>
        </p:nvPicPr>
        <p:blipFill rotWithShape="1">
          <a:blip r:embed="rId3">
            <a:alphaModFix/>
          </a:blip>
          <a:srcRect b="0" l="5673" r="5673" t="0"/>
          <a:stretch/>
        </p:blipFill>
        <p:spPr>
          <a:xfrm rot="-5400000">
            <a:off x="5710147" y="2704980"/>
            <a:ext cx="2431500" cy="2436000"/>
          </a:xfrm>
          <a:prstGeom prst="diagStripe">
            <a:avLst>
              <a:gd fmla="val 50445" name="adj"/>
            </a:avLst>
          </a:prstGeom>
          <a:noFill/>
          <a:ln>
            <a:noFill/>
          </a:ln>
        </p:spPr>
      </p:pic>
      <p:pic>
        <p:nvPicPr>
          <p:cNvPr id="302" name="Google Shape;302;p24"/>
          <p:cNvPicPr preferRelativeResize="0"/>
          <p:nvPr/>
        </p:nvPicPr>
        <p:blipFill rotWithShape="1">
          <a:blip r:embed="rId4">
            <a:alphaModFix/>
          </a:blip>
          <a:srcRect b="0" l="20681" r="20681" t="0"/>
          <a:stretch/>
        </p:blipFill>
        <p:spPr>
          <a:xfrm rot="-5400000">
            <a:off x="5718946" y="1338207"/>
            <a:ext cx="2504700" cy="2509500"/>
          </a:xfrm>
          <a:prstGeom prst="diagStripe">
            <a:avLst>
              <a:gd fmla="val 50445" name="adj"/>
            </a:avLst>
          </a:prstGeom>
          <a:noFill/>
          <a:ln>
            <a:noFill/>
          </a:ln>
        </p:spPr>
      </p:pic>
      <p:pic>
        <p:nvPicPr>
          <p:cNvPr id="303" name="Google Shape;303;p24"/>
          <p:cNvPicPr preferRelativeResize="0"/>
          <p:nvPr/>
        </p:nvPicPr>
        <p:blipFill rotWithShape="1">
          <a:blip r:embed="rId5">
            <a:alphaModFix/>
          </a:blip>
          <a:srcRect b="0" l="12568" r="12575" t="0"/>
          <a:stretch/>
        </p:blipFill>
        <p:spPr>
          <a:xfrm rot="5400000">
            <a:off x="6637386" y="2137210"/>
            <a:ext cx="2504700" cy="2509500"/>
          </a:xfrm>
          <a:prstGeom prst="diagStripe">
            <a:avLst>
              <a:gd fmla="val 50445" name="adj"/>
            </a:avLst>
          </a:prstGeom>
          <a:noFill/>
          <a:ln>
            <a:noFill/>
          </a:ln>
        </p:spPr>
      </p:pic>
      <p:sp>
        <p:nvSpPr>
          <p:cNvPr id="304" name="Google Shape;304;p24"/>
          <p:cNvSpPr/>
          <p:nvPr/>
        </p:nvSpPr>
        <p:spPr>
          <a:xfrm>
            <a:off x="7040600" y="3923575"/>
            <a:ext cx="2106350" cy="1222450"/>
          </a:xfrm>
          <a:custGeom>
            <a:rect b="b" l="l" r="r" t="t"/>
            <a:pathLst>
              <a:path extrusionOk="0" h="48898" w="84254">
                <a:moveTo>
                  <a:pt x="0" y="0"/>
                </a:moveTo>
                <a:lnTo>
                  <a:pt x="50319" y="0"/>
                </a:lnTo>
                <a:lnTo>
                  <a:pt x="84254" y="33935"/>
                </a:lnTo>
                <a:lnTo>
                  <a:pt x="84254" y="48898"/>
                </a:lnTo>
                <a:lnTo>
                  <a:pt x="48798" y="48898"/>
                </a:lnTo>
                <a:close/>
              </a:path>
            </a:pathLst>
          </a:custGeom>
          <a:solidFill>
            <a:schemeClr val="accent3"/>
          </a:solidFill>
          <a:ln>
            <a:noFill/>
          </a:ln>
        </p:spPr>
      </p:sp>
      <p:sp>
        <p:nvSpPr>
          <p:cNvPr id="305" name="Google Shape;305;p24"/>
          <p:cNvSpPr txBox="1"/>
          <p:nvPr>
            <p:ph idx="4294967295" type="subTitle"/>
          </p:nvPr>
        </p:nvSpPr>
        <p:spPr>
          <a:xfrm>
            <a:off x="1297500" y="1340600"/>
            <a:ext cx="3511200" cy="3207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GB" sz="1400" u="sng"/>
              <a:t>Centrality Measures</a:t>
            </a:r>
            <a:endParaRPr b="1" sz="1400" u="sng"/>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9" name="Shape 309"/>
        <p:cNvGrpSpPr/>
        <p:nvPr/>
      </p:nvGrpSpPr>
      <p:grpSpPr>
        <a:xfrm>
          <a:off x="0" y="0"/>
          <a:ext cx="0" cy="0"/>
          <a:chOff x="0" y="0"/>
          <a:chExt cx="0" cy="0"/>
        </a:xfrm>
      </p:grpSpPr>
      <p:sp>
        <p:nvSpPr>
          <p:cNvPr id="310" name="Google Shape;310;p25"/>
          <p:cNvSpPr txBox="1"/>
          <p:nvPr>
            <p:ph type="title"/>
          </p:nvPr>
        </p:nvSpPr>
        <p:spPr>
          <a:xfrm>
            <a:off x="1297500" y="598950"/>
            <a:ext cx="6257400" cy="598500"/>
          </a:xfrm>
          <a:prstGeom prst="rect">
            <a:avLst/>
          </a:prstGeom>
        </p:spPr>
        <p:txBody>
          <a:bodyPr anchorCtr="0" anchor="t" bIns="91425" lIns="91425" spcFirstLastPara="1" rIns="91425" wrap="square" tIns="91425">
            <a:noAutofit/>
          </a:bodyPr>
          <a:lstStyle/>
          <a:p>
            <a:pPr indent="0" lvl="0" marL="0" rtl="0" algn="l">
              <a:lnSpc>
                <a:spcPct val="130000"/>
              </a:lnSpc>
              <a:spcBef>
                <a:spcPts val="1000"/>
              </a:spcBef>
              <a:spcAft>
                <a:spcPts val="0"/>
              </a:spcAft>
              <a:buClr>
                <a:srgbClr val="000000"/>
              </a:buClr>
              <a:buSzPts val="1100"/>
              <a:buFont typeface="Arial"/>
              <a:buNone/>
            </a:pPr>
            <a:r>
              <a:rPr b="1" lang="en-GB">
                <a:latin typeface="Lato"/>
                <a:ea typeface="Lato"/>
                <a:cs typeface="Lato"/>
                <a:sym typeface="Lato"/>
              </a:rPr>
              <a:t>Local properties of nodes in a PPI network</a:t>
            </a:r>
            <a:endParaRPr b="1">
              <a:latin typeface="Lato"/>
              <a:ea typeface="Lato"/>
              <a:cs typeface="Lato"/>
              <a:sym typeface="Lato"/>
            </a:endParaRPr>
          </a:p>
        </p:txBody>
      </p:sp>
      <p:sp>
        <p:nvSpPr>
          <p:cNvPr id="311" name="Google Shape;311;p25"/>
          <p:cNvSpPr txBox="1"/>
          <p:nvPr>
            <p:ph idx="1" type="body"/>
          </p:nvPr>
        </p:nvSpPr>
        <p:spPr>
          <a:xfrm>
            <a:off x="1297500" y="1567550"/>
            <a:ext cx="6782400" cy="2878800"/>
          </a:xfrm>
          <a:prstGeom prst="rect">
            <a:avLst/>
          </a:prstGeom>
        </p:spPr>
        <p:txBody>
          <a:bodyPr anchorCtr="0" anchor="t" bIns="91425" lIns="91425" spcFirstLastPara="1" rIns="91425" wrap="square" tIns="91425">
            <a:noAutofit/>
          </a:bodyPr>
          <a:lstStyle/>
          <a:p>
            <a:pPr indent="0" lvl="0" marL="0" rtl="0" algn="l">
              <a:lnSpc>
                <a:spcPct val="130000"/>
              </a:lnSpc>
              <a:spcBef>
                <a:spcPts val="1000"/>
              </a:spcBef>
              <a:spcAft>
                <a:spcPts val="0"/>
              </a:spcAft>
              <a:buNone/>
            </a:pPr>
            <a:r>
              <a:rPr lang="en-GB" sz="1400"/>
              <a:t>In this section, two types of local properties of nodes in a PPI network are introduced, Den1(v) and Den2(v), which are defined as follows. </a:t>
            </a:r>
            <a:endParaRPr sz="1400"/>
          </a:p>
          <a:p>
            <a:pPr indent="-317500" lvl="0" marL="457200" rtl="0" algn="l">
              <a:lnSpc>
                <a:spcPct val="130000"/>
              </a:lnSpc>
              <a:spcBef>
                <a:spcPts val="1000"/>
              </a:spcBef>
              <a:spcAft>
                <a:spcPts val="0"/>
              </a:spcAft>
              <a:buSzPts val="1400"/>
              <a:buAutoNum type="arabicPeriod"/>
            </a:pPr>
            <a:r>
              <a:rPr lang="en-GB" sz="1400"/>
              <a:t>Den1(v)</a:t>
            </a:r>
            <a:r>
              <a:rPr lang="en-GB" sz="1400">
                <a:solidFill>
                  <a:srgbClr val="353744"/>
                </a:solidFill>
              </a:rPr>
              <a:t> </a:t>
            </a:r>
            <a:r>
              <a:rPr lang="en-GB" sz="1400"/>
              <a:t>is the proportion of the number of the edges to the number of all possible edges of H. Den1(v) is somewhat different from LCC(v).</a:t>
            </a:r>
            <a:endParaRPr sz="1400"/>
          </a:p>
          <a:p>
            <a:pPr indent="-317500" lvl="0" marL="457200" rtl="0" algn="l">
              <a:lnSpc>
                <a:spcPct val="130000"/>
              </a:lnSpc>
              <a:spcBef>
                <a:spcPts val="0"/>
              </a:spcBef>
              <a:spcAft>
                <a:spcPts val="0"/>
              </a:spcAft>
              <a:buSzPts val="1400"/>
              <a:buAutoNum type="arabicPeriod"/>
            </a:pPr>
            <a:r>
              <a:rPr lang="en-GB" sz="1400"/>
              <a:t>Den2(v) is the density of the subgraph induced by v and the set of nodes for which the distance to v is 1 or 2. </a:t>
            </a:r>
            <a:endParaRPr sz="1400"/>
          </a:p>
          <a:p>
            <a:pPr indent="0" lvl="0" marL="0" rtl="0" algn="l">
              <a:lnSpc>
                <a:spcPct val="130000"/>
              </a:lnSpc>
              <a:spcBef>
                <a:spcPts val="1000"/>
              </a:spcBef>
              <a:spcAft>
                <a:spcPts val="0"/>
              </a:spcAft>
              <a:buNone/>
            </a:pPr>
            <a:r>
              <a:rPr lang="en-GB" sz="1400"/>
              <a:t>The local properties Den1(v) and Den2(v) are important for aiding in locating essential proteins.</a:t>
            </a:r>
            <a:endParaRPr sz="1400"/>
          </a:p>
          <a:p>
            <a:pPr indent="0" lvl="0" marL="0" rtl="0" algn="l">
              <a:lnSpc>
                <a:spcPct val="130000"/>
              </a:lnSpc>
              <a:spcBef>
                <a:spcPts val="1000"/>
              </a:spcBef>
              <a:spcAft>
                <a:spcPts val="0"/>
              </a:spcAft>
              <a:buClr>
                <a:srgbClr val="000000"/>
              </a:buClr>
              <a:buSzPts val="1100"/>
              <a:buFont typeface="Arial"/>
              <a:buNone/>
            </a:pPr>
            <a:r>
              <a:t/>
            </a:r>
            <a:endParaRPr sz="1100">
              <a:solidFill>
                <a:srgbClr val="353744"/>
              </a:solidFill>
              <a:latin typeface="Proxima Nova"/>
              <a:ea typeface="Proxima Nova"/>
              <a:cs typeface="Proxima Nova"/>
              <a:sym typeface="Proxima Nova"/>
            </a:endParaRPr>
          </a:p>
          <a:p>
            <a:pPr indent="0" lvl="0" marL="0" rtl="0" algn="l">
              <a:spcBef>
                <a:spcPts val="0"/>
              </a:spcBef>
              <a:spcAft>
                <a:spcPts val="1600"/>
              </a:spcAft>
              <a:buNone/>
            </a:pPr>
            <a:r>
              <a:t/>
            </a:r>
            <a:endParaRPr/>
          </a:p>
        </p:txBody>
      </p:sp>
      <p:pic>
        <p:nvPicPr>
          <p:cNvPr id="312" name="Google Shape;312;p25"/>
          <p:cNvPicPr preferRelativeResize="0"/>
          <p:nvPr/>
        </p:nvPicPr>
        <p:blipFill rotWithShape="1">
          <a:blip r:embed="rId3">
            <a:alphaModFix/>
          </a:blip>
          <a:srcRect b="0" l="13604" r="13604" t="0"/>
          <a:stretch/>
        </p:blipFill>
        <p:spPr>
          <a:xfrm rot="10800000">
            <a:off x="6238025" y="7367"/>
            <a:ext cx="2898000" cy="2691600"/>
          </a:xfrm>
          <a:prstGeom prst="rtTriangle">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